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charts/chartEx2.xml" ContentType="application/vnd.ms-office.chartex+xml"/>
  <Override PartName="/ppt/charts/style9.xml" ContentType="application/vnd.ms-office.chartstyle+xml"/>
  <Override PartName="/ppt/charts/colors9.xml" ContentType="application/vnd.ms-office.chartcolorstyle+xml"/>
  <Override PartName="/ppt/charts/chart8.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9.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Ex3.xml" ContentType="application/vnd.ms-office.chartex+xml"/>
  <Override PartName="/ppt/charts/style12.xml" ContentType="application/vnd.ms-office.chartstyle+xml"/>
  <Override PartName="/ppt/charts/colors12.xml" ContentType="application/vnd.ms-office.chartcolorstyle+xml"/>
  <Override PartName="/ppt/charts/chart10.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1.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2.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3.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4.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5.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6.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17.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18.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19.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0.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1.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2.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3.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4.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5.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6.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27.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28.xml" ContentType="application/vnd.openxmlformats-officedocument.drawingml.chart+xml"/>
  <Override PartName="/ppt/charts/style31.xml" ContentType="application/vnd.ms-office.chartstyle+xml"/>
  <Override PartName="/ppt/charts/colors31.xml" ContentType="application/vnd.ms-office.chartcolorstyle+xml"/>
  <Override PartName="/ppt/notesSlides/notesSlide3.xml" ContentType="application/vnd.openxmlformats-officedocument.presentationml.notesSlide+xml"/>
  <Override PartName="/ppt/charts/chart29.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0.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1.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2.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3.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4.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Ex4.xml" ContentType="application/vnd.ms-office.chartex+xml"/>
  <Override PartName="/ppt/charts/style38.xml" ContentType="application/vnd.ms-office.chartstyle+xml"/>
  <Override PartName="/ppt/charts/colors38.xml" ContentType="application/vnd.ms-office.chartcolorstyle+xml"/>
  <Override PartName="/ppt/charts/chartEx5.xml" ContentType="application/vnd.ms-office.chartex+xml"/>
  <Override PartName="/ppt/charts/style39.xml" ContentType="application/vnd.ms-office.chartstyle+xml"/>
  <Override PartName="/ppt/charts/colors39.xml" ContentType="application/vnd.ms-office.chartcolorstyle+xml"/>
  <Override PartName="/ppt/charts/chartEx6.xml" ContentType="application/vnd.ms-office.chartex+xml"/>
  <Override PartName="/ppt/charts/style40.xml" ContentType="application/vnd.ms-office.chartstyle+xml"/>
  <Override PartName="/ppt/charts/colors40.xml" ContentType="application/vnd.ms-office.chartcolorstyle+xml"/>
  <Override PartName="/ppt/charts/chart35.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36.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37.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38.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39.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0.xml" ContentType="application/vnd.openxmlformats-officedocument.drawingml.chart+xml"/>
  <Override PartName="/ppt/charts/style46.xml" ContentType="application/vnd.ms-office.chartstyle+xml"/>
  <Override PartName="/ppt/charts/colors46.xml" ContentType="application/vnd.ms-office.chartcolorstyle+xml"/>
  <Override PartName="/ppt/charts/chart41.xml" ContentType="application/vnd.openxmlformats-officedocument.drawingml.chart+xml"/>
  <Override PartName="/ppt/charts/style47.xml" ContentType="application/vnd.ms-office.chartstyle+xml"/>
  <Override PartName="/ppt/charts/colors47.xml" ContentType="application/vnd.ms-office.chartcolorstyle+xml"/>
  <Override PartName="/ppt/charts/chart42.xml" ContentType="application/vnd.openxmlformats-officedocument.drawingml.chart+xml"/>
  <Override PartName="/ppt/charts/style48.xml" ContentType="application/vnd.ms-office.chartstyle+xml"/>
  <Override PartName="/ppt/charts/colors48.xml" ContentType="application/vnd.ms-office.chartcolorstyle+xml"/>
  <Override PartName="/ppt/charts/chart43.xml" ContentType="application/vnd.openxmlformats-officedocument.drawingml.chart+xml"/>
  <Override PartName="/ppt/charts/style49.xml" ContentType="application/vnd.ms-office.chartstyle+xml"/>
  <Override PartName="/ppt/charts/colors4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76"/>
  </p:notesMasterIdLst>
  <p:handoutMasterIdLst>
    <p:handoutMasterId r:id="rId77"/>
  </p:handoutMasterIdLst>
  <p:sldIdLst>
    <p:sldId id="347" r:id="rId4"/>
    <p:sldId id="348" r:id="rId5"/>
    <p:sldId id="258" r:id="rId6"/>
    <p:sldId id="259" r:id="rId7"/>
    <p:sldId id="349" r:id="rId8"/>
    <p:sldId id="261" r:id="rId9"/>
    <p:sldId id="262" r:id="rId10"/>
    <p:sldId id="367" r:id="rId11"/>
    <p:sldId id="368" r:id="rId12"/>
    <p:sldId id="350" r:id="rId13"/>
    <p:sldId id="267" r:id="rId14"/>
    <p:sldId id="360" r:id="rId15"/>
    <p:sldId id="369" r:id="rId16"/>
    <p:sldId id="353" r:id="rId17"/>
    <p:sldId id="268" r:id="rId18"/>
    <p:sldId id="269" r:id="rId19"/>
    <p:sldId id="271" r:id="rId20"/>
    <p:sldId id="361" r:id="rId21"/>
    <p:sldId id="411" r:id="rId22"/>
    <p:sldId id="412" r:id="rId23"/>
    <p:sldId id="413" r:id="rId24"/>
    <p:sldId id="351" r:id="rId25"/>
    <p:sldId id="273" r:id="rId26"/>
    <p:sldId id="362" r:id="rId27"/>
    <p:sldId id="371" r:id="rId28"/>
    <p:sldId id="279" r:id="rId29"/>
    <p:sldId id="414" r:id="rId30"/>
    <p:sldId id="372" r:id="rId31"/>
    <p:sldId id="373" r:id="rId32"/>
    <p:sldId id="422" r:id="rId33"/>
    <p:sldId id="354" r:id="rId34"/>
    <p:sldId id="415" r:id="rId35"/>
    <p:sldId id="417" r:id="rId36"/>
    <p:sldId id="285" r:id="rId37"/>
    <p:sldId id="416" r:id="rId38"/>
    <p:sldId id="288" r:id="rId39"/>
    <p:sldId id="289" r:id="rId40"/>
    <p:sldId id="290" r:id="rId41"/>
    <p:sldId id="291" r:id="rId42"/>
    <p:sldId id="374" r:id="rId43"/>
    <p:sldId id="292" r:id="rId44"/>
    <p:sldId id="363" r:id="rId45"/>
    <p:sldId id="355" r:id="rId46"/>
    <p:sldId id="293" r:id="rId47"/>
    <p:sldId id="418" r:id="rId48"/>
    <p:sldId id="421" r:id="rId49"/>
    <p:sldId id="294" r:id="rId50"/>
    <p:sldId id="364" r:id="rId51"/>
    <p:sldId id="375" r:id="rId52"/>
    <p:sldId id="419" r:id="rId53"/>
    <p:sldId id="357" r:id="rId54"/>
    <p:sldId id="303" r:id="rId55"/>
    <p:sldId id="365" r:id="rId56"/>
    <p:sldId id="424" r:id="rId57"/>
    <p:sldId id="425" r:id="rId58"/>
    <p:sldId id="426" r:id="rId59"/>
    <p:sldId id="443" r:id="rId60"/>
    <p:sldId id="358" r:id="rId61"/>
    <p:sldId id="430" r:id="rId62"/>
    <p:sldId id="444" r:id="rId63"/>
    <p:sldId id="433" r:id="rId64"/>
    <p:sldId id="431" r:id="rId65"/>
    <p:sldId id="432" r:id="rId66"/>
    <p:sldId id="434" r:id="rId67"/>
    <p:sldId id="359" r:id="rId68"/>
    <p:sldId id="423" r:id="rId69"/>
    <p:sldId id="428" r:id="rId70"/>
    <p:sldId id="435" r:id="rId71"/>
    <p:sldId id="438" r:id="rId72"/>
    <p:sldId id="439" r:id="rId73"/>
    <p:sldId id="429" r:id="rId74"/>
    <p:sldId id="442" r:id="rId7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754" autoAdjust="0"/>
    <p:restoredTop sz="94563" autoAdjust="0"/>
  </p:normalViewPr>
  <p:slideViewPr>
    <p:cSldViewPr snapToGrid="0" snapToObjects="1">
      <p:cViewPr varScale="1">
        <p:scale>
          <a:sx n="66" d="100"/>
          <a:sy n="66" d="100"/>
        </p:scale>
        <p:origin x="192" y="1064"/>
      </p:cViewPr>
      <p:guideLst>
        <p:guide orient="horz" pos="676"/>
        <p:guide pos="5668"/>
      </p:guideLst>
    </p:cSldViewPr>
  </p:slideViewPr>
  <p:outlineViewPr>
    <p:cViewPr>
      <p:scale>
        <a:sx n="33" d="100"/>
        <a:sy n="33" d="100"/>
      </p:scale>
      <p:origin x="0" y="4384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3.xml"/><Relationship Id="rId1" Type="http://schemas.microsoft.com/office/2011/relationships/chartStyle" Target="style13.xml"/></Relationships>
</file>

<file path=ppt/charts/_rels/chart11.xml.rels><?xml version="1.0" encoding="UTF-8" standalone="yes"?>
<Relationships xmlns="http://schemas.openxmlformats.org/package/2006/relationships"><Relationship Id="rId3" Type="http://schemas.openxmlformats.org/officeDocument/2006/relationships/oleObject" Target="file:////Users/Jack/Downloads/First-Consultation-Questionnaire-Raw-Data.xlsx" TargetMode="External"/><Relationship Id="rId2" Type="http://schemas.microsoft.com/office/2011/relationships/chartColorStyle" Target="colors14.xml"/><Relationship Id="rId1" Type="http://schemas.microsoft.com/office/2011/relationships/chartStyle" Target="style14.xml"/></Relationships>
</file>

<file path=ppt/charts/_rels/chart12.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5.xml"/><Relationship Id="rId1" Type="http://schemas.microsoft.com/office/2011/relationships/chartStyle" Target="style15.xml"/></Relationships>
</file>

<file path=ppt/charts/_rels/chart13.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6.xml"/><Relationship Id="rId1" Type="http://schemas.microsoft.com/office/2011/relationships/chartStyle" Target="style16.xml"/></Relationships>
</file>

<file path=ppt/charts/_rels/chart14.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7.xml"/><Relationship Id="rId1" Type="http://schemas.microsoft.com/office/2011/relationships/chartStyle" Target="style17.xml"/></Relationships>
</file>

<file path=ppt/charts/_rels/chart15.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8.xml"/><Relationship Id="rId1" Type="http://schemas.microsoft.com/office/2011/relationships/chartStyle" Target="style18.xml"/></Relationships>
</file>

<file path=ppt/charts/_rels/chart16.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9.xml"/><Relationship Id="rId1" Type="http://schemas.microsoft.com/office/2011/relationships/chartStyle" Target="style19.xml"/></Relationships>
</file>

<file path=ppt/charts/_rels/chart17.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20.xml"/><Relationship Id="rId1" Type="http://schemas.microsoft.com/office/2011/relationships/chartStyle" Target="style20.xml"/></Relationships>
</file>

<file path=ppt/charts/_rels/chart18.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21.xml"/><Relationship Id="rId1" Type="http://schemas.microsoft.com/office/2011/relationships/chartStyle" Target="style21.xml"/></Relationships>
</file>

<file path=ppt/charts/_rels/chart19.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22.xml"/><Relationship Id="rId1" Type="http://schemas.microsoft.com/office/2011/relationships/chartStyle" Target="style22.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302934da01b27ca7/Results%20of%20Survey.xlsx" TargetMode="External"/><Relationship Id="rId2" Type="http://schemas.microsoft.com/office/2011/relationships/chartColorStyle" Target="colors3.xml"/><Relationship Id="rId1" Type="http://schemas.microsoft.com/office/2011/relationships/chartStyle" Target="style3.xml"/></Relationships>
</file>

<file path=ppt/charts/_rels/chart20.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23.xml"/><Relationship Id="rId1" Type="http://schemas.microsoft.com/office/2011/relationships/chartStyle" Target="style23.xml"/></Relationships>
</file>

<file path=ppt/charts/_rels/chart21.xml.rels><?xml version="1.0" encoding="UTF-8" standalone="yes"?>
<Relationships xmlns="http://schemas.openxmlformats.org/package/2006/relationships"><Relationship Id="rId3" Type="http://schemas.openxmlformats.org/officeDocument/2006/relationships/oleObject" Target="https://d.docs.live.net/302934da01b27ca7/Results%20of%20Survey%20and%20graphs%2015%20oct.xlsx" TargetMode="External"/><Relationship Id="rId2" Type="http://schemas.microsoft.com/office/2011/relationships/chartColorStyle" Target="colors24.xml"/><Relationship Id="rId1" Type="http://schemas.microsoft.com/office/2011/relationships/chartStyle" Target="style24.xml"/></Relationships>
</file>

<file path=ppt/charts/_rels/chart22.xml.rels><?xml version="1.0" encoding="UTF-8" standalone="yes"?>
<Relationships xmlns="http://schemas.openxmlformats.org/package/2006/relationships"><Relationship Id="rId3" Type="http://schemas.openxmlformats.org/officeDocument/2006/relationships/oleObject" Target="https://d.docs.live.net/302934da01b27ca7/Results%20of%20Survey%20and%20graphs%2015%20oct.xlsx" TargetMode="External"/><Relationship Id="rId2" Type="http://schemas.microsoft.com/office/2011/relationships/chartColorStyle" Target="colors25.xml"/><Relationship Id="rId1" Type="http://schemas.microsoft.com/office/2011/relationships/chartStyle" Target="style25.xml"/></Relationships>
</file>

<file path=ppt/charts/_rels/chart23.xml.rels><?xml version="1.0" encoding="UTF-8" standalone="yes"?>
<Relationships xmlns="http://schemas.openxmlformats.org/package/2006/relationships"><Relationship Id="rId3" Type="http://schemas.openxmlformats.org/officeDocument/2006/relationships/oleObject" Target="https://d.docs.live.net/302934da01b27ca7/Results%20of%20Survey%20and%20graphs%2015%20oct.xlsx" TargetMode="External"/><Relationship Id="rId2" Type="http://schemas.microsoft.com/office/2011/relationships/chartColorStyle" Target="colors26.xml"/><Relationship Id="rId1" Type="http://schemas.microsoft.com/office/2011/relationships/chartStyle" Target="style26.xml"/></Relationships>
</file>

<file path=ppt/charts/_rels/chart24.xml.rels><?xml version="1.0" encoding="UTF-8" standalone="yes"?>
<Relationships xmlns="http://schemas.openxmlformats.org/package/2006/relationships"><Relationship Id="rId3" Type="http://schemas.openxmlformats.org/officeDocument/2006/relationships/oleObject" Target="https://d.docs.live.net/302934da01b27ca7/Results%20of%20Survey%20and%20graphs%2015%20oct.xlsx" TargetMode="External"/><Relationship Id="rId2" Type="http://schemas.microsoft.com/office/2011/relationships/chartColorStyle" Target="colors27.xml"/><Relationship Id="rId1" Type="http://schemas.microsoft.com/office/2011/relationships/chartStyle" Target="style27.xml"/></Relationships>
</file>

<file path=ppt/charts/_rels/chart25.xml.rels><?xml version="1.0" encoding="UTF-8" standalone="yes"?>
<Relationships xmlns="http://schemas.openxmlformats.org/package/2006/relationships"><Relationship Id="rId3" Type="http://schemas.openxmlformats.org/officeDocument/2006/relationships/oleObject" Target="https://d.docs.live.net/302934da01b27ca7/Results%20of%20Survey%20and%20graphs%2015%20oct.xlsx" TargetMode="External"/><Relationship Id="rId2" Type="http://schemas.microsoft.com/office/2011/relationships/chartColorStyle" Target="colors28.xml"/><Relationship Id="rId1" Type="http://schemas.microsoft.com/office/2011/relationships/chartStyle" Target="style28.xml"/></Relationships>
</file>

<file path=ppt/charts/_rels/chart26.xml.rels><?xml version="1.0" encoding="UTF-8" standalone="yes"?>
<Relationships xmlns="http://schemas.openxmlformats.org/package/2006/relationships"><Relationship Id="rId3" Type="http://schemas.openxmlformats.org/officeDocument/2006/relationships/oleObject" Target="https://d.docs.live.net/302934da01b27ca7/Results%20of%20Survey%20and%20graphs%2015%20oct.xlsx" TargetMode="External"/><Relationship Id="rId2" Type="http://schemas.microsoft.com/office/2011/relationships/chartColorStyle" Target="colors29.xml"/><Relationship Id="rId1" Type="http://schemas.microsoft.com/office/2011/relationships/chartStyle" Target="style29.xml"/></Relationships>
</file>

<file path=ppt/charts/_rels/chart27.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0.xml"/><Relationship Id="rId1" Type="http://schemas.microsoft.com/office/2011/relationships/chartStyle" Target="style30.xml"/></Relationships>
</file>

<file path=ppt/charts/_rels/chart28.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1.xml"/><Relationship Id="rId1" Type="http://schemas.microsoft.com/office/2011/relationships/chartStyle" Target="style31.xml"/></Relationships>
</file>

<file path=ppt/charts/_rels/chart29.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2.xml"/><Relationship Id="rId1" Type="http://schemas.microsoft.com/office/2011/relationships/chartStyle" Target="style32.xml"/></Relationships>
</file>

<file path=ppt/charts/_rels/chart3.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4.xml"/><Relationship Id="rId1" Type="http://schemas.microsoft.com/office/2011/relationships/chartStyle" Target="style4.xml"/></Relationships>
</file>

<file path=ppt/charts/_rels/chart30.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3.xml"/><Relationship Id="rId1" Type="http://schemas.microsoft.com/office/2011/relationships/chartStyle" Target="style33.xml"/></Relationships>
</file>

<file path=ppt/charts/_rels/chart31.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4.xml"/><Relationship Id="rId1" Type="http://schemas.microsoft.com/office/2011/relationships/chartStyle" Target="style34.xml"/></Relationships>
</file>

<file path=ppt/charts/_rels/chart32.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5.xml"/><Relationship Id="rId1" Type="http://schemas.microsoft.com/office/2011/relationships/chartStyle" Target="style35.xml"/></Relationships>
</file>

<file path=ppt/charts/_rels/chart33.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6.xml"/><Relationship Id="rId1" Type="http://schemas.microsoft.com/office/2011/relationships/chartStyle" Target="style36.xml"/></Relationships>
</file>

<file path=ppt/charts/_rels/chart34.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37.xml"/><Relationship Id="rId1" Type="http://schemas.microsoft.com/office/2011/relationships/chartStyle" Target="style37.xml"/></Relationships>
</file>

<file path=ppt/charts/_rels/chart35.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1.xml"/><Relationship Id="rId1" Type="http://schemas.microsoft.com/office/2011/relationships/chartStyle" Target="style41.xml"/></Relationships>
</file>

<file path=ppt/charts/_rels/chart36.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2.xml"/><Relationship Id="rId1" Type="http://schemas.microsoft.com/office/2011/relationships/chartStyle" Target="style42.xml"/></Relationships>
</file>

<file path=ppt/charts/_rels/chart37.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3.xml"/><Relationship Id="rId1" Type="http://schemas.microsoft.com/office/2011/relationships/chartStyle" Target="style43.xml"/></Relationships>
</file>

<file path=ppt/charts/_rels/chart38.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4.xml"/><Relationship Id="rId1" Type="http://schemas.microsoft.com/office/2011/relationships/chartStyle" Target="style44.xml"/></Relationships>
</file>

<file path=ppt/charts/_rels/chart39.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5.xml"/><Relationship Id="rId1" Type="http://schemas.microsoft.com/office/2011/relationships/chartStyle" Target="style45.xml"/></Relationships>
</file>

<file path=ppt/charts/_rels/chart4.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5.xml"/><Relationship Id="rId1" Type="http://schemas.microsoft.com/office/2011/relationships/chartStyle" Target="style5.xml"/></Relationships>
</file>

<file path=ppt/charts/_rels/chart40.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6.xml"/><Relationship Id="rId1" Type="http://schemas.microsoft.com/office/2011/relationships/chartStyle" Target="style46.xml"/></Relationships>
</file>

<file path=ppt/charts/_rels/chart41.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7.xml"/><Relationship Id="rId1" Type="http://schemas.microsoft.com/office/2011/relationships/chartStyle" Target="style47.xml"/></Relationships>
</file>

<file path=ppt/charts/_rels/chart42.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nov.xlsx" TargetMode="External"/><Relationship Id="rId2" Type="http://schemas.microsoft.com/office/2011/relationships/chartColorStyle" Target="colors48.xml"/><Relationship Id="rId1" Type="http://schemas.microsoft.com/office/2011/relationships/chartStyle" Target="style48.xml"/></Relationships>
</file>

<file path=ppt/charts/_rels/chart43.xml.rels><?xml version="1.0" encoding="UTF-8" standalone="yes"?>
<Relationships xmlns="http://schemas.openxmlformats.org/package/2006/relationships"><Relationship Id="rId3" Type="http://schemas.openxmlformats.org/officeDocument/2006/relationships/oleObject" Target="file:////Users/Jack/Downloads/First-Consultation-Questionnaire-Raw-Data.xlsx" TargetMode="External"/><Relationship Id="rId2" Type="http://schemas.microsoft.com/office/2011/relationships/chartColorStyle" Target="colors49.xml"/><Relationship Id="rId1" Type="http://schemas.microsoft.com/office/2011/relationships/chartStyle" Target="style49.xml"/></Relationships>
</file>

<file path=ppt/charts/_rels/chart5.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0.xml"/><Relationship Id="rId1" Type="http://schemas.microsoft.com/office/2011/relationships/chartStyle" Target="style10.xml"/></Relationships>
</file>

<file path=ppt/charts/_rels/chart9.xml.rels><?xml version="1.0" encoding="UTF-8" standalone="yes"?>
<Relationships xmlns="http://schemas.openxmlformats.org/package/2006/relationships"><Relationship Id="rId3" Type="http://schemas.openxmlformats.org/officeDocument/2006/relationships/oleObject" Target="file:////Users/Jack/Desktop/Neighbourhood%20Plan/Results%20of%20Survey%20and%20graphs%2015%20oct.xlsx" TargetMode="External"/><Relationship Id="rId2" Type="http://schemas.microsoft.com/office/2011/relationships/chartColorStyle" Target="colors11.xml"/><Relationship Id="rId1" Type="http://schemas.microsoft.com/office/2011/relationships/chartStyle" Target="style1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Users/Jack/Desktop/Neighbourhood%20Plan/Results%20of%20Survey%20and%20graphs%2015%20oct.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file:////Users/Jack/Desktop/Neighbourhood%20Plan/Results%20of%20Survey%20and%20graphs%2015%20oct.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oleObject" Target="file:////Users/Jack/Desktop/Neighbourhood%20Plan/Results%20of%20Survey%20and%20graphs%2015%20oct.xlsx"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38.xml"/><Relationship Id="rId2" Type="http://schemas.microsoft.com/office/2011/relationships/chartStyle" Target="style38.xml"/><Relationship Id="rId1" Type="http://schemas.openxmlformats.org/officeDocument/2006/relationships/oleObject" Target="file:////Users/Jack/Desktop/Neighbourhood%20Plan/Results%20of%20Survey%20and%20graphs%20nov.xlsx"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39.xml"/><Relationship Id="rId2" Type="http://schemas.microsoft.com/office/2011/relationships/chartStyle" Target="style39.xml"/><Relationship Id="rId1" Type="http://schemas.openxmlformats.org/officeDocument/2006/relationships/oleObject" Target="file:////Users/Jack/Desktop/Neighbourhood%20Plan/Results%20of%20Survey%20and%20graphs%20nov.xlsx" TargetMode="External"/></Relationships>
</file>

<file path=ppt/charts/_rels/chartEx6.xml.rels><?xml version="1.0" encoding="UTF-8" standalone="yes"?>
<Relationships xmlns="http://schemas.openxmlformats.org/package/2006/relationships"><Relationship Id="rId3" Type="http://schemas.microsoft.com/office/2011/relationships/chartColorStyle" Target="colors40.xml"/><Relationship Id="rId2" Type="http://schemas.microsoft.com/office/2011/relationships/chartStyle" Target="style40.xml"/><Relationship Id="rId1" Type="http://schemas.openxmlformats.org/officeDocument/2006/relationships/oleObject" Target="file:////Users/Jack/Desktop/Neighbourhood%20Plan/Results%20of%20Survey%20and%20graphs%20no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0D5-4947-946C-64F46FB106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0D5-4947-946C-64F46FB1067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0D5-4947-946C-64F46FB1067D}"/>
              </c:ext>
            </c:extLst>
          </c:dPt>
          <c:cat>
            <c:strRef>
              <c:f>Sheet1!$C$2:$C$4</c:f>
              <c:strCache>
                <c:ptCount val="3"/>
                <c:pt idx="0">
                  <c:v>Male</c:v>
                </c:pt>
                <c:pt idx="1">
                  <c:v>Female</c:v>
                </c:pt>
                <c:pt idx="2">
                  <c:v>Prefer not say</c:v>
                </c:pt>
              </c:strCache>
            </c:strRef>
          </c:cat>
          <c:val>
            <c:numRef>
              <c:f>Sheet1!$D$2:$D$4</c:f>
              <c:numCache>
                <c:formatCode>General</c:formatCode>
                <c:ptCount val="3"/>
                <c:pt idx="0">
                  <c:v>57</c:v>
                </c:pt>
                <c:pt idx="1">
                  <c:v>67</c:v>
                </c:pt>
                <c:pt idx="2">
                  <c:v>12</c:v>
                </c:pt>
              </c:numCache>
            </c:numRef>
          </c:val>
          <c:extLst>
            <c:ext xmlns:c16="http://schemas.microsoft.com/office/drawing/2014/chart" uri="{C3380CC4-5D6E-409C-BE32-E72D297353CC}">
              <c16:uniqueId val="{00000006-60D5-4947-946C-64F46FB1067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C4A-4A4D-8A97-B552B2299C8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C4A-4A4D-8A97-B552B2299C8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C4A-4A4D-8A97-B552B2299C8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C4A-4A4D-8A97-B552B2299C8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C4A-4A4D-8A97-B552B2299C87}"/>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tx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1-EC4A-4A4D-8A97-B552B2299C87}"/>
                </c:ext>
              </c:extLst>
            </c:dLbl>
            <c:dLbl>
              <c:idx val="1"/>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tx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3-EC4A-4A4D-8A97-B552B2299C87}"/>
                </c:ext>
              </c:extLst>
            </c:dLbl>
            <c:dLbl>
              <c:idx val="2"/>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tx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5-EC4A-4A4D-8A97-B552B2299C87}"/>
                </c:ext>
              </c:extLst>
            </c:dLbl>
            <c:dLbl>
              <c:idx val="3"/>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tx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7-EC4A-4A4D-8A97-B552B2299C87}"/>
                </c:ext>
              </c:extLst>
            </c:dLbl>
            <c:dLbl>
              <c:idx val="4"/>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tx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9-EC4A-4A4D-8A97-B552B2299C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baseline="0">
                    <a:solidFill>
                      <a:schemeClr val="lt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'Tables and Graphs'!$A$178:$A$182</c:f>
              <c:strCache>
                <c:ptCount val="5"/>
                <c:pt idx="0">
                  <c:v>Strongly agree</c:v>
                </c:pt>
                <c:pt idx="1">
                  <c:v>Agree</c:v>
                </c:pt>
                <c:pt idx="2">
                  <c:v>Neither Agree nor disagree</c:v>
                </c:pt>
                <c:pt idx="3">
                  <c:v>Disagree</c:v>
                </c:pt>
                <c:pt idx="4">
                  <c:v>Strongly disagree</c:v>
                </c:pt>
              </c:strCache>
            </c:strRef>
          </c:cat>
          <c:val>
            <c:numRef>
              <c:f>'Tables and Graphs'!$B$178:$B$182</c:f>
              <c:numCache>
                <c:formatCode>General</c:formatCode>
                <c:ptCount val="5"/>
                <c:pt idx="0">
                  <c:v>57</c:v>
                </c:pt>
                <c:pt idx="1">
                  <c:v>48</c:v>
                </c:pt>
                <c:pt idx="2">
                  <c:v>27</c:v>
                </c:pt>
                <c:pt idx="3">
                  <c:v>2</c:v>
                </c:pt>
                <c:pt idx="4">
                  <c:v>3</c:v>
                </c:pt>
              </c:numCache>
            </c:numRef>
          </c:val>
          <c:extLst>
            <c:ext xmlns:c16="http://schemas.microsoft.com/office/drawing/2014/chart" uri="{C3380CC4-5D6E-409C-BE32-E72D297353CC}">
              <c16:uniqueId val="{0000000A-EC4A-4A4D-8A97-B552B2299C8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'Tables and Graphs'!$A$193:$A$197</c:f>
              <c:strCache>
                <c:ptCount val="5"/>
                <c:pt idx="0">
                  <c:v>Strongly agree</c:v>
                </c:pt>
                <c:pt idx="1">
                  <c:v>Agree</c:v>
                </c:pt>
                <c:pt idx="2">
                  <c:v>Neither Agree nor disagree</c:v>
                </c:pt>
                <c:pt idx="3">
                  <c:v>Disagree</c:v>
                </c:pt>
                <c:pt idx="4">
                  <c:v>Strongly disagree</c:v>
                </c:pt>
              </c:strCache>
            </c:strRef>
          </c:cat>
          <c:val>
            <c:numRef>
              <c:f>'Tables and Graphs'!$B$193:$B$197</c:f>
              <c:numCache>
                <c:formatCode>General</c:formatCode>
                <c:ptCount val="5"/>
                <c:pt idx="0">
                  <c:v>86</c:v>
                </c:pt>
                <c:pt idx="1">
                  <c:v>33</c:v>
                </c:pt>
                <c:pt idx="2">
                  <c:v>12</c:v>
                </c:pt>
                <c:pt idx="3">
                  <c:v>4</c:v>
                </c:pt>
                <c:pt idx="4">
                  <c:v>1</c:v>
                </c:pt>
              </c:numCache>
            </c:numRef>
          </c:val>
          <c:extLst>
            <c:ext xmlns:c16="http://schemas.microsoft.com/office/drawing/2014/chart" uri="{C3380CC4-5D6E-409C-BE32-E72D297353CC}">
              <c16:uniqueId val="{00000000-C466-4040-80C8-4CC57C60D4AD}"/>
            </c:ext>
          </c:extLst>
        </c:ser>
        <c:dLbls>
          <c:showLegendKey val="0"/>
          <c:showVal val="0"/>
          <c:showCatName val="0"/>
          <c:showSerName val="0"/>
          <c:showPercent val="0"/>
          <c:showBubbleSize val="0"/>
        </c:dLbls>
        <c:gapWidth val="182"/>
        <c:axId val="2125079775"/>
        <c:axId val="2125081407"/>
      </c:barChart>
      <c:catAx>
        <c:axId val="21250797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5081407"/>
        <c:crosses val="autoZero"/>
        <c:auto val="1"/>
        <c:lblAlgn val="ctr"/>
        <c:lblOffset val="100"/>
        <c:noMultiLvlLbl val="0"/>
      </c:catAx>
      <c:valAx>
        <c:axId val="212508140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5079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'Tables and Graphs'!$B$226</c:f>
              <c:strCache>
                <c:ptCount val="1"/>
                <c:pt idx="0">
                  <c:v>Strongly agree</c:v>
                </c:pt>
              </c:strCache>
            </c:strRef>
          </c:tx>
          <c:spPr>
            <a:solidFill>
              <a:schemeClr val="accent1"/>
            </a:solidFill>
            <a:ln>
              <a:noFill/>
            </a:ln>
            <a:effectLst/>
          </c:spPr>
          <c:invertIfNegative val="0"/>
          <c:cat>
            <c:strRef>
              <c:f>'Tables and Graphs'!$A$227:$A$233</c:f>
              <c:strCache>
                <c:ptCount val="7"/>
                <c:pt idx="0">
                  <c:v>Building more housing</c:v>
                </c:pt>
                <c:pt idx="1">
                  <c:v>Individual business units</c:v>
                </c:pt>
                <c:pt idx="2">
                  <c:v>Developing a business park</c:v>
                </c:pt>
                <c:pt idx="3">
                  <c:v>Parking facilities</c:v>
                </c:pt>
                <c:pt idx="4">
                  <c:v>Developing tourism</c:v>
                </c:pt>
                <c:pt idx="5">
                  <c:v>Live-work units</c:v>
                </c:pt>
                <c:pt idx="6">
                  <c:v>Improved public transport</c:v>
                </c:pt>
              </c:strCache>
            </c:strRef>
          </c:cat>
          <c:val>
            <c:numRef>
              <c:f>'Tables and Graphs'!$B$227:$B$233</c:f>
              <c:numCache>
                <c:formatCode>General</c:formatCode>
                <c:ptCount val="7"/>
                <c:pt idx="0">
                  <c:v>8</c:v>
                </c:pt>
                <c:pt idx="1">
                  <c:v>11</c:v>
                </c:pt>
                <c:pt idx="2">
                  <c:v>4</c:v>
                </c:pt>
                <c:pt idx="3">
                  <c:v>3</c:v>
                </c:pt>
                <c:pt idx="4">
                  <c:v>4</c:v>
                </c:pt>
                <c:pt idx="5">
                  <c:v>12</c:v>
                </c:pt>
                <c:pt idx="6">
                  <c:v>30</c:v>
                </c:pt>
              </c:numCache>
            </c:numRef>
          </c:val>
          <c:extLst>
            <c:ext xmlns:c16="http://schemas.microsoft.com/office/drawing/2014/chart" uri="{C3380CC4-5D6E-409C-BE32-E72D297353CC}">
              <c16:uniqueId val="{00000000-1D3C-9241-8D33-7E7C390707CD}"/>
            </c:ext>
          </c:extLst>
        </c:ser>
        <c:ser>
          <c:idx val="1"/>
          <c:order val="1"/>
          <c:tx>
            <c:strRef>
              <c:f>'Tables and Graphs'!$C$226</c:f>
              <c:strCache>
                <c:ptCount val="1"/>
                <c:pt idx="0">
                  <c:v>Agree</c:v>
                </c:pt>
              </c:strCache>
            </c:strRef>
          </c:tx>
          <c:spPr>
            <a:solidFill>
              <a:schemeClr val="accent2"/>
            </a:solidFill>
            <a:ln>
              <a:noFill/>
            </a:ln>
            <a:effectLst/>
          </c:spPr>
          <c:invertIfNegative val="0"/>
          <c:cat>
            <c:strRef>
              <c:f>'Tables and Graphs'!$A$227:$A$233</c:f>
              <c:strCache>
                <c:ptCount val="7"/>
                <c:pt idx="0">
                  <c:v>Building more housing</c:v>
                </c:pt>
                <c:pt idx="1">
                  <c:v>Individual business units</c:v>
                </c:pt>
                <c:pt idx="2">
                  <c:v>Developing a business park</c:v>
                </c:pt>
                <c:pt idx="3">
                  <c:v>Parking facilities</c:v>
                </c:pt>
                <c:pt idx="4">
                  <c:v>Developing tourism</c:v>
                </c:pt>
                <c:pt idx="5">
                  <c:v>Live-work units</c:v>
                </c:pt>
                <c:pt idx="6">
                  <c:v>Improved public transport</c:v>
                </c:pt>
              </c:strCache>
            </c:strRef>
          </c:cat>
          <c:val>
            <c:numRef>
              <c:f>'Tables and Graphs'!$C$227:$C$233</c:f>
              <c:numCache>
                <c:formatCode>General</c:formatCode>
                <c:ptCount val="7"/>
                <c:pt idx="0">
                  <c:v>38</c:v>
                </c:pt>
                <c:pt idx="1">
                  <c:v>62</c:v>
                </c:pt>
                <c:pt idx="2">
                  <c:v>13</c:v>
                </c:pt>
                <c:pt idx="3">
                  <c:v>24</c:v>
                </c:pt>
                <c:pt idx="4">
                  <c:v>43</c:v>
                </c:pt>
                <c:pt idx="5">
                  <c:v>53</c:v>
                </c:pt>
                <c:pt idx="6">
                  <c:v>67</c:v>
                </c:pt>
              </c:numCache>
            </c:numRef>
          </c:val>
          <c:extLst>
            <c:ext xmlns:c16="http://schemas.microsoft.com/office/drawing/2014/chart" uri="{C3380CC4-5D6E-409C-BE32-E72D297353CC}">
              <c16:uniqueId val="{00000001-1D3C-9241-8D33-7E7C390707CD}"/>
            </c:ext>
          </c:extLst>
        </c:ser>
        <c:ser>
          <c:idx val="2"/>
          <c:order val="2"/>
          <c:tx>
            <c:strRef>
              <c:f>'Tables and Graphs'!$D$226</c:f>
              <c:strCache>
                <c:ptCount val="1"/>
                <c:pt idx="0">
                  <c:v>Disagree</c:v>
                </c:pt>
              </c:strCache>
            </c:strRef>
          </c:tx>
          <c:spPr>
            <a:solidFill>
              <a:schemeClr val="accent3"/>
            </a:solidFill>
            <a:ln>
              <a:noFill/>
            </a:ln>
            <a:effectLst/>
          </c:spPr>
          <c:invertIfNegative val="0"/>
          <c:cat>
            <c:strRef>
              <c:f>'Tables and Graphs'!$A$227:$A$233</c:f>
              <c:strCache>
                <c:ptCount val="7"/>
                <c:pt idx="0">
                  <c:v>Building more housing</c:v>
                </c:pt>
                <c:pt idx="1">
                  <c:v>Individual business units</c:v>
                </c:pt>
                <c:pt idx="2">
                  <c:v>Developing a business park</c:v>
                </c:pt>
                <c:pt idx="3">
                  <c:v>Parking facilities</c:v>
                </c:pt>
                <c:pt idx="4">
                  <c:v>Developing tourism</c:v>
                </c:pt>
                <c:pt idx="5">
                  <c:v>Live-work units</c:v>
                </c:pt>
                <c:pt idx="6">
                  <c:v>Improved public transport</c:v>
                </c:pt>
              </c:strCache>
            </c:strRef>
          </c:cat>
          <c:val>
            <c:numRef>
              <c:f>'Tables and Graphs'!$D$227:$D$233</c:f>
              <c:numCache>
                <c:formatCode>General</c:formatCode>
                <c:ptCount val="7"/>
                <c:pt idx="0">
                  <c:v>37</c:v>
                </c:pt>
                <c:pt idx="1">
                  <c:v>32</c:v>
                </c:pt>
                <c:pt idx="2">
                  <c:v>37</c:v>
                </c:pt>
                <c:pt idx="3">
                  <c:v>40</c:v>
                </c:pt>
                <c:pt idx="4">
                  <c:v>34</c:v>
                </c:pt>
                <c:pt idx="5">
                  <c:v>21</c:v>
                </c:pt>
                <c:pt idx="6">
                  <c:v>18</c:v>
                </c:pt>
              </c:numCache>
            </c:numRef>
          </c:val>
          <c:extLst>
            <c:ext xmlns:c16="http://schemas.microsoft.com/office/drawing/2014/chart" uri="{C3380CC4-5D6E-409C-BE32-E72D297353CC}">
              <c16:uniqueId val="{00000002-1D3C-9241-8D33-7E7C390707CD}"/>
            </c:ext>
          </c:extLst>
        </c:ser>
        <c:ser>
          <c:idx val="3"/>
          <c:order val="3"/>
          <c:tx>
            <c:strRef>
              <c:f>'Tables and Graphs'!$E$226</c:f>
              <c:strCache>
                <c:ptCount val="1"/>
                <c:pt idx="0">
                  <c:v>Strongly disagree</c:v>
                </c:pt>
              </c:strCache>
            </c:strRef>
          </c:tx>
          <c:spPr>
            <a:solidFill>
              <a:schemeClr val="accent4"/>
            </a:solidFill>
            <a:ln>
              <a:noFill/>
            </a:ln>
            <a:effectLst/>
          </c:spPr>
          <c:invertIfNegative val="0"/>
          <c:cat>
            <c:strRef>
              <c:f>'Tables and Graphs'!$A$227:$A$233</c:f>
              <c:strCache>
                <c:ptCount val="7"/>
                <c:pt idx="0">
                  <c:v>Building more housing</c:v>
                </c:pt>
                <c:pt idx="1">
                  <c:v>Individual business units</c:v>
                </c:pt>
                <c:pt idx="2">
                  <c:v>Developing a business park</c:v>
                </c:pt>
                <c:pt idx="3">
                  <c:v>Parking facilities</c:v>
                </c:pt>
                <c:pt idx="4">
                  <c:v>Developing tourism</c:v>
                </c:pt>
                <c:pt idx="5">
                  <c:v>Live-work units</c:v>
                </c:pt>
                <c:pt idx="6">
                  <c:v>Improved public transport</c:v>
                </c:pt>
              </c:strCache>
            </c:strRef>
          </c:cat>
          <c:val>
            <c:numRef>
              <c:f>'Tables and Graphs'!$E$227:$E$233</c:f>
              <c:numCache>
                <c:formatCode>General</c:formatCode>
                <c:ptCount val="7"/>
                <c:pt idx="0">
                  <c:v>30</c:v>
                </c:pt>
                <c:pt idx="1">
                  <c:v>18</c:v>
                </c:pt>
                <c:pt idx="2">
                  <c:v>63</c:v>
                </c:pt>
                <c:pt idx="3">
                  <c:v>47</c:v>
                </c:pt>
                <c:pt idx="4">
                  <c:v>29</c:v>
                </c:pt>
                <c:pt idx="5">
                  <c:v>17</c:v>
                </c:pt>
                <c:pt idx="6">
                  <c:v>9</c:v>
                </c:pt>
              </c:numCache>
            </c:numRef>
          </c:val>
          <c:extLst>
            <c:ext xmlns:c16="http://schemas.microsoft.com/office/drawing/2014/chart" uri="{C3380CC4-5D6E-409C-BE32-E72D297353CC}">
              <c16:uniqueId val="{00000003-1D3C-9241-8D33-7E7C390707CD}"/>
            </c:ext>
          </c:extLst>
        </c:ser>
        <c:ser>
          <c:idx val="4"/>
          <c:order val="4"/>
          <c:tx>
            <c:strRef>
              <c:f>'Tables and Graphs'!$F$226</c:f>
              <c:strCache>
                <c:ptCount val="1"/>
                <c:pt idx="0">
                  <c:v>Not sure/ don’t know</c:v>
                </c:pt>
              </c:strCache>
            </c:strRef>
          </c:tx>
          <c:spPr>
            <a:solidFill>
              <a:schemeClr val="accent5"/>
            </a:solidFill>
            <a:ln>
              <a:noFill/>
            </a:ln>
            <a:effectLst/>
          </c:spPr>
          <c:invertIfNegative val="0"/>
          <c:cat>
            <c:strRef>
              <c:f>'Tables and Graphs'!$A$227:$A$233</c:f>
              <c:strCache>
                <c:ptCount val="7"/>
                <c:pt idx="0">
                  <c:v>Building more housing</c:v>
                </c:pt>
                <c:pt idx="1">
                  <c:v>Individual business units</c:v>
                </c:pt>
                <c:pt idx="2">
                  <c:v>Developing a business park</c:v>
                </c:pt>
                <c:pt idx="3">
                  <c:v>Parking facilities</c:v>
                </c:pt>
                <c:pt idx="4">
                  <c:v>Developing tourism</c:v>
                </c:pt>
                <c:pt idx="5">
                  <c:v>Live-work units</c:v>
                </c:pt>
                <c:pt idx="6">
                  <c:v>Improved public transport</c:v>
                </c:pt>
              </c:strCache>
            </c:strRef>
          </c:cat>
          <c:val>
            <c:numRef>
              <c:f>'Tables and Graphs'!$F$227:$F$233</c:f>
              <c:numCache>
                <c:formatCode>General</c:formatCode>
                <c:ptCount val="7"/>
                <c:pt idx="0">
                  <c:v>18</c:v>
                </c:pt>
                <c:pt idx="1">
                  <c:v>9</c:v>
                </c:pt>
                <c:pt idx="2">
                  <c:v>11</c:v>
                </c:pt>
                <c:pt idx="3">
                  <c:v>13</c:v>
                </c:pt>
                <c:pt idx="4">
                  <c:v>18</c:v>
                </c:pt>
                <c:pt idx="5">
                  <c:v>25</c:v>
                </c:pt>
                <c:pt idx="6">
                  <c:v>10</c:v>
                </c:pt>
              </c:numCache>
            </c:numRef>
          </c:val>
          <c:extLst>
            <c:ext xmlns:c16="http://schemas.microsoft.com/office/drawing/2014/chart" uri="{C3380CC4-5D6E-409C-BE32-E72D297353CC}">
              <c16:uniqueId val="{00000004-1D3C-9241-8D33-7E7C390707CD}"/>
            </c:ext>
          </c:extLst>
        </c:ser>
        <c:dLbls>
          <c:showLegendKey val="0"/>
          <c:showVal val="0"/>
          <c:showCatName val="0"/>
          <c:showSerName val="0"/>
          <c:showPercent val="0"/>
          <c:showBubbleSize val="0"/>
        </c:dLbls>
        <c:gapWidth val="219"/>
        <c:overlap val="-27"/>
        <c:axId val="14953344"/>
        <c:axId val="14954976"/>
      </c:barChart>
      <c:catAx>
        <c:axId val="1495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54976"/>
        <c:crosses val="autoZero"/>
        <c:auto val="1"/>
        <c:lblAlgn val="ctr"/>
        <c:lblOffset val="100"/>
        <c:noMultiLvlLbl val="0"/>
      </c:catAx>
      <c:valAx>
        <c:axId val="14954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53344"/>
        <c:crosses val="autoZero"/>
        <c:crossBetween val="between"/>
      </c:valAx>
      <c:spPr>
        <a:noFill/>
        <a:ln>
          <a:noFill/>
        </a:ln>
        <a:effectLst/>
      </c:spPr>
    </c:plotArea>
    <c:legend>
      <c:legendPos val="b"/>
      <c:layout>
        <c:manualLayout>
          <c:xMode val="edge"/>
          <c:yMode val="edge"/>
          <c:x val="0.17203926752281873"/>
          <c:y val="0.8767786864898196"/>
          <c:w val="0.65049440500472899"/>
          <c:h val="0.1007289932207202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'Tables and Graphs'!$A$240:$A$247</c:f>
              <c:strCache>
                <c:ptCount val="8"/>
                <c:pt idx="0">
                  <c:v>Home  </c:v>
                </c:pt>
                <c:pt idx="1">
                  <c:v>Gloucester</c:v>
                </c:pt>
                <c:pt idx="2">
                  <c:v>Cheltenham</c:v>
                </c:pt>
                <c:pt idx="3">
                  <c:v>Cirencester</c:v>
                </c:pt>
                <c:pt idx="4">
                  <c:v>London</c:v>
                </c:pt>
                <c:pt idx="5">
                  <c:v>Burford</c:v>
                </c:pt>
                <c:pt idx="6">
                  <c:v>Swindon</c:v>
                </c:pt>
                <c:pt idx="7">
                  <c:v>Other</c:v>
                </c:pt>
              </c:strCache>
            </c:strRef>
          </c:cat>
          <c:val>
            <c:numRef>
              <c:f>'Tables and Graphs'!$B$240:$B$247</c:f>
              <c:numCache>
                <c:formatCode>General</c:formatCode>
                <c:ptCount val="8"/>
                <c:pt idx="0">
                  <c:v>100</c:v>
                </c:pt>
                <c:pt idx="1">
                  <c:v>2</c:v>
                </c:pt>
                <c:pt idx="2">
                  <c:v>5</c:v>
                </c:pt>
                <c:pt idx="3">
                  <c:v>9</c:v>
                </c:pt>
                <c:pt idx="4">
                  <c:v>1</c:v>
                </c:pt>
                <c:pt idx="5">
                  <c:v>1</c:v>
                </c:pt>
                <c:pt idx="6">
                  <c:v>1</c:v>
                </c:pt>
                <c:pt idx="7">
                  <c:v>20</c:v>
                </c:pt>
              </c:numCache>
            </c:numRef>
          </c:val>
          <c:extLst>
            <c:ext xmlns:c16="http://schemas.microsoft.com/office/drawing/2014/chart" uri="{C3380CC4-5D6E-409C-BE32-E72D297353CC}">
              <c16:uniqueId val="{00000000-1A8C-5446-BA4B-FF25F11A2B2B}"/>
            </c:ext>
          </c:extLst>
        </c:ser>
        <c:dLbls>
          <c:showLegendKey val="0"/>
          <c:showVal val="0"/>
          <c:showCatName val="0"/>
          <c:showSerName val="0"/>
          <c:showPercent val="0"/>
          <c:showBubbleSize val="0"/>
        </c:dLbls>
        <c:gapWidth val="182"/>
        <c:axId val="18335040"/>
        <c:axId val="1792448383"/>
      </c:barChart>
      <c:catAx>
        <c:axId val="18335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92448383"/>
        <c:crosses val="autoZero"/>
        <c:auto val="1"/>
        <c:lblAlgn val="ctr"/>
        <c:lblOffset val="100"/>
        <c:noMultiLvlLbl val="0"/>
      </c:catAx>
      <c:valAx>
        <c:axId val="179244838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35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45907407758845E-2"/>
          <c:y val="0.10185185185185185"/>
          <c:w val="0.8087384843921348"/>
          <c:h val="0.79226742490522017"/>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7F4-B045-96F6-5BCE0564AA7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7F4-B045-96F6-5BCE0564AA77}"/>
              </c:ext>
            </c:extLst>
          </c:dPt>
          <c:cat>
            <c:strRef>
              <c:f>'Tables and Graphs'!$A$255:$A$256</c:f>
              <c:strCache>
                <c:ptCount val="2"/>
                <c:pt idx="0">
                  <c:v>Yes</c:v>
                </c:pt>
                <c:pt idx="1">
                  <c:v>No</c:v>
                </c:pt>
              </c:strCache>
            </c:strRef>
          </c:cat>
          <c:val>
            <c:numRef>
              <c:f>'Tables and Graphs'!$B$255:$B$256</c:f>
              <c:numCache>
                <c:formatCode>General</c:formatCode>
                <c:ptCount val="2"/>
                <c:pt idx="0">
                  <c:v>46</c:v>
                </c:pt>
                <c:pt idx="1">
                  <c:v>88</c:v>
                </c:pt>
              </c:numCache>
            </c:numRef>
          </c:val>
          <c:extLst>
            <c:ext xmlns:c16="http://schemas.microsoft.com/office/drawing/2014/chart" uri="{C3380CC4-5D6E-409C-BE32-E72D297353CC}">
              <c16:uniqueId val="{00000004-07F4-B045-96F6-5BCE0564AA7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45907407758845E-2"/>
          <c:y val="0.10185185185185185"/>
          <c:w val="0.8087384843921348"/>
          <c:h val="0.79226742490522017"/>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FEA-8D48-AD48-3319AA9F814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FEA-8D48-AD48-3319AA9F8140}"/>
              </c:ext>
            </c:extLst>
          </c:dPt>
          <c:cat>
            <c:strRef>
              <c:f>'Tables and Graphs'!$A$270:$A$271</c:f>
              <c:strCache>
                <c:ptCount val="2"/>
                <c:pt idx="0">
                  <c:v>Yes </c:v>
                </c:pt>
                <c:pt idx="1">
                  <c:v>No</c:v>
                </c:pt>
              </c:strCache>
            </c:strRef>
          </c:cat>
          <c:val>
            <c:numRef>
              <c:f>'Tables and Graphs'!$B$270:$B$271</c:f>
              <c:numCache>
                <c:formatCode>General</c:formatCode>
                <c:ptCount val="2"/>
                <c:pt idx="0">
                  <c:v>33</c:v>
                </c:pt>
                <c:pt idx="1">
                  <c:v>13</c:v>
                </c:pt>
              </c:numCache>
            </c:numRef>
          </c:val>
          <c:extLst>
            <c:ext xmlns:c16="http://schemas.microsoft.com/office/drawing/2014/chart" uri="{C3380CC4-5D6E-409C-BE32-E72D297353CC}">
              <c16:uniqueId val="{00000004-EFEA-8D48-AD48-3319AA9F814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45907407758845E-2"/>
          <c:y val="0.10185185185185185"/>
          <c:w val="0.8087384843921348"/>
          <c:h val="0.79226742490522017"/>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B7A-C540-BA57-03C44637CF98}"/>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BB7A-C540-BA57-03C44637CF98}"/>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BB7A-C540-BA57-03C44637CF98}"/>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BB7A-C540-BA57-03C44637CF98}"/>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BB7A-C540-BA57-03C44637CF98}"/>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BB7A-C540-BA57-03C44637CF98}"/>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BB7A-C540-BA57-03C44637CF98}"/>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5-BB7A-C540-BA57-03C44637CF98}"/>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7-BB7A-C540-BA57-03C44637CF98}"/>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9-BB7A-C540-BA57-03C44637CF98}"/>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'Tables and Graphs'!$A$633:$A$637</c:f>
              <c:strCache>
                <c:ptCount val="5"/>
                <c:pt idx="0">
                  <c:v>Not important</c:v>
                </c:pt>
                <c:pt idx="1">
                  <c:v>Fairly important</c:v>
                </c:pt>
                <c:pt idx="2">
                  <c:v>Important</c:v>
                </c:pt>
                <c:pt idx="3">
                  <c:v>Very important </c:v>
                </c:pt>
                <c:pt idx="4">
                  <c:v>Not sure/don’t know</c:v>
                </c:pt>
              </c:strCache>
            </c:strRef>
          </c:cat>
          <c:val>
            <c:numRef>
              <c:f>'Tables and Graphs'!$B$633:$B$637</c:f>
              <c:numCache>
                <c:formatCode>General</c:formatCode>
                <c:ptCount val="5"/>
                <c:pt idx="0">
                  <c:v>57</c:v>
                </c:pt>
                <c:pt idx="1">
                  <c:v>28</c:v>
                </c:pt>
                <c:pt idx="2">
                  <c:v>35</c:v>
                </c:pt>
                <c:pt idx="3">
                  <c:v>10</c:v>
                </c:pt>
                <c:pt idx="4">
                  <c:v>9</c:v>
                </c:pt>
              </c:numCache>
            </c:numRef>
          </c:val>
          <c:extLst>
            <c:ext xmlns:c16="http://schemas.microsoft.com/office/drawing/2014/chart" uri="{C3380CC4-5D6E-409C-BE32-E72D297353CC}">
              <c16:uniqueId val="{0000000A-BB7A-C540-BA57-03C44637CF98}"/>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673-B144-B207-EB83164A580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673-B144-B207-EB83164A580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673-B144-B207-EB83164A580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673-B144-B207-EB83164A580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673-B144-B207-EB83164A580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673-B144-B207-EB83164A580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A673-B144-B207-EB83164A5806}"/>
              </c:ext>
            </c:extLst>
          </c:dPt>
          <c:cat>
            <c:strRef>
              <c:f>'[Results of Survey.xlsx]Sheet1'!$C$18:$C$24</c:f>
              <c:strCache>
                <c:ptCount val="7"/>
                <c:pt idx="0">
                  <c:v>Buying on a mortgage</c:v>
                </c:pt>
                <c:pt idx="1">
                  <c:v>Owned outright</c:v>
                </c:pt>
                <c:pt idx="2">
                  <c:v>Rented from private landlord</c:v>
                </c:pt>
                <c:pt idx="3">
                  <c:v>Housing association</c:v>
                </c:pt>
                <c:pt idx="4">
                  <c:v>Social Housing</c:v>
                </c:pt>
                <c:pt idx="5">
                  <c:v>Living with family</c:v>
                </c:pt>
                <c:pt idx="6">
                  <c:v>Other</c:v>
                </c:pt>
              </c:strCache>
            </c:strRef>
          </c:cat>
          <c:val>
            <c:numRef>
              <c:f>'[Results of Survey.xlsx]Sheet1'!$D$18:$D$24</c:f>
              <c:numCache>
                <c:formatCode>General</c:formatCode>
                <c:ptCount val="7"/>
                <c:pt idx="0">
                  <c:v>56</c:v>
                </c:pt>
                <c:pt idx="1">
                  <c:v>65</c:v>
                </c:pt>
                <c:pt idx="2">
                  <c:v>9</c:v>
                </c:pt>
                <c:pt idx="3">
                  <c:v>2</c:v>
                </c:pt>
                <c:pt idx="4">
                  <c:v>0</c:v>
                </c:pt>
                <c:pt idx="5">
                  <c:v>5</c:v>
                </c:pt>
                <c:pt idx="6">
                  <c:v>3</c:v>
                </c:pt>
              </c:numCache>
            </c:numRef>
          </c:val>
          <c:extLst>
            <c:ext xmlns:c16="http://schemas.microsoft.com/office/drawing/2014/chart" uri="{C3380CC4-5D6E-409C-BE32-E72D297353CC}">
              <c16:uniqueId val="{0000000E-A673-B144-B207-EB83164A5806}"/>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0-A673-B144-B207-EB83164A580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A673-B144-B207-EB83164A580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A673-B144-B207-EB83164A580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A673-B144-B207-EB83164A580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A673-B144-B207-EB83164A580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A673-B144-B207-EB83164A580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A673-B144-B207-EB83164A5806}"/>
              </c:ext>
            </c:extLst>
          </c:dPt>
          <c:cat>
            <c:strRef>
              <c:f>'[Results of Survey.xlsx]Sheet1'!$C$18:$C$24</c:f>
              <c:strCache>
                <c:ptCount val="7"/>
                <c:pt idx="0">
                  <c:v>Buying on a mortgage</c:v>
                </c:pt>
                <c:pt idx="1">
                  <c:v>Owned outright</c:v>
                </c:pt>
                <c:pt idx="2">
                  <c:v>Rented from private landlord</c:v>
                </c:pt>
                <c:pt idx="3">
                  <c:v>Housing association</c:v>
                </c:pt>
                <c:pt idx="4">
                  <c:v>Social Housing</c:v>
                </c:pt>
                <c:pt idx="5">
                  <c:v>Living with family</c:v>
                </c:pt>
                <c:pt idx="6">
                  <c:v>Other</c:v>
                </c:pt>
              </c:strCache>
            </c:strRef>
          </c:cat>
          <c:val>
            <c:numRef>
              <c:f>'[Results of Survey.xlsx]Sheet1'!$E$18:$E$24</c:f>
              <c:numCache>
                <c:formatCode>0%</c:formatCode>
                <c:ptCount val="7"/>
                <c:pt idx="0">
                  <c:v>0.4</c:v>
                </c:pt>
                <c:pt idx="1">
                  <c:v>0.4642857142857143</c:v>
                </c:pt>
                <c:pt idx="2">
                  <c:v>6.4285714285714279E-2</c:v>
                </c:pt>
                <c:pt idx="3">
                  <c:v>1.4285714285714285E-2</c:v>
                </c:pt>
                <c:pt idx="4">
                  <c:v>0</c:v>
                </c:pt>
                <c:pt idx="5">
                  <c:v>3.5714285714285712E-2</c:v>
                </c:pt>
                <c:pt idx="6">
                  <c:v>2.1428571428571429E-2</c:v>
                </c:pt>
              </c:numCache>
            </c:numRef>
          </c:val>
          <c:extLst>
            <c:ext xmlns:c16="http://schemas.microsoft.com/office/drawing/2014/chart" uri="{C3380CC4-5D6E-409C-BE32-E72D297353CC}">
              <c16:uniqueId val="{0000001D-A673-B144-B207-EB83164A580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45907407758845E-2"/>
          <c:y val="0.10185185185185185"/>
          <c:w val="0.8087384843921348"/>
          <c:h val="0.79226742490522017"/>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62628303504091865"/>
          <c:y val="0.826421014434495"/>
          <c:w val="0.37239974044611684"/>
          <c:h val="0.15518186710472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'Tables and Graphs'!$A$319:$A$323</c:f>
              <c:strCache>
                <c:ptCount val="5"/>
                <c:pt idx="0">
                  <c:v>Up to 50Mbps</c:v>
                </c:pt>
                <c:pt idx="1">
                  <c:v>50 to 200Mbps</c:v>
                </c:pt>
                <c:pt idx="2">
                  <c:v>200 to 400 Mbps</c:v>
                </c:pt>
                <c:pt idx="3">
                  <c:v>More than 800Mbps</c:v>
                </c:pt>
                <c:pt idx="4">
                  <c:v>Don’t know</c:v>
                </c:pt>
              </c:strCache>
            </c:strRef>
          </c:cat>
          <c:val>
            <c:numRef>
              <c:f>'Tables and Graphs'!$B$319:$B$323</c:f>
              <c:numCache>
                <c:formatCode>General</c:formatCode>
                <c:ptCount val="5"/>
                <c:pt idx="0">
                  <c:v>21</c:v>
                </c:pt>
                <c:pt idx="1">
                  <c:v>29</c:v>
                </c:pt>
                <c:pt idx="2">
                  <c:v>32</c:v>
                </c:pt>
                <c:pt idx="3">
                  <c:v>6</c:v>
                </c:pt>
                <c:pt idx="4">
                  <c:v>35</c:v>
                </c:pt>
              </c:numCache>
            </c:numRef>
          </c:val>
          <c:extLst>
            <c:ext xmlns:c16="http://schemas.microsoft.com/office/drawing/2014/chart" uri="{C3380CC4-5D6E-409C-BE32-E72D297353CC}">
              <c16:uniqueId val="{00000000-D530-F545-BE48-3B7B5124A3F6}"/>
            </c:ext>
          </c:extLst>
        </c:ser>
        <c:dLbls>
          <c:showLegendKey val="0"/>
          <c:showVal val="0"/>
          <c:showCatName val="0"/>
          <c:showSerName val="0"/>
          <c:showPercent val="0"/>
          <c:showBubbleSize val="0"/>
        </c:dLbls>
        <c:gapWidth val="182"/>
        <c:axId val="1287227920"/>
        <c:axId val="1287444480"/>
      </c:barChart>
      <c:catAx>
        <c:axId val="1287227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7444480"/>
        <c:crosses val="autoZero"/>
        <c:auto val="1"/>
        <c:lblAlgn val="ctr"/>
        <c:lblOffset val="100"/>
        <c:noMultiLvlLbl val="0"/>
      </c:catAx>
      <c:valAx>
        <c:axId val="12874444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7227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'Tables and Graphs'!$A$329:$A$333</c:f>
              <c:strCache>
                <c:ptCount val="5"/>
                <c:pt idx="0">
                  <c:v>Up to 50Mbps</c:v>
                </c:pt>
                <c:pt idx="1">
                  <c:v>50 to 200Mbps</c:v>
                </c:pt>
                <c:pt idx="2">
                  <c:v>200 to 400 Mbps</c:v>
                </c:pt>
                <c:pt idx="3">
                  <c:v>More than 800Mbps</c:v>
                </c:pt>
                <c:pt idx="4">
                  <c:v>Don’t know</c:v>
                </c:pt>
              </c:strCache>
            </c:strRef>
          </c:cat>
          <c:val>
            <c:numRef>
              <c:f>'Tables and Graphs'!$B$329:$B$333</c:f>
              <c:numCache>
                <c:formatCode>General</c:formatCode>
                <c:ptCount val="5"/>
                <c:pt idx="0">
                  <c:v>15</c:v>
                </c:pt>
                <c:pt idx="1">
                  <c:v>29</c:v>
                </c:pt>
                <c:pt idx="2">
                  <c:v>30</c:v>
                </c:pt>
                <c:pt idx="3">
                  <c:v>10</c:v>
                </c:pt>
                <c:pt idx="4">
                  <c:v>36</c:v>
                </c:pt>
              </c:numCache>
            </c:numRef>
          </c:val>
          <c:extLst>
            <c:ext xmlns:c16="http://schemas.microsoft.com/office/drawing/2014/chart" uri="{C3380CC4-5D6E-409C-BE32-E72D297353CC}">
              <c16:uniqueId val="{00000000-4E01-F04F-9192-DD9599A66FD8}"/>
            </c:ext>
          </c:extLst>
        </c:ser>
        <c:dLbls>
          <c:showLegendKey val="0"/>
          <c:showVal val="0"/>
          <c:showCatName val="0"/>
          <c:showSerName val="0"/>
          <c:showPercent val="0"/>
          <c:showBubbleSize val="0"/>
        </c:dLbls>
        <c:gapWidth val="182"/>
        <c:axId val="1289311632"/>
        <c:axId val="1285290288"/>
      </c:barChart>
      <c:catAx>
        <c:axId val="1289311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5290288"/>
        <c:crosses val="autoZero"/>
        <c:auto val="1"/>
        <c:lblAlgn val="ctr"/>
        <c:lblOffset val="100"/>
        <c:noMultiLvlLbl val="0"/>
      </c:catAx>
      <c:valAx>
        <c:axId val="1285290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9311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'Tables and Graphs'!$A$341</c:f>
              <c:strCache>
                <c:ptCount val="1"/>
                <c:pt idx="0">
                  <c:v>Education</c:v>
                </c:pt>
              </c:strCache>
            </c:strRef>
          </c:tx>
          <c:spPr>
            <a:solidFill>
              <a:schemeClr val="accent1"/>
            </a:solidFill>
            <a:ln>
              <a:noFill/>
            </a:ln>
            <a:effectLst/>
          </c:spPr>
          <c:invertIfNegative val="0"/>
          <c:cat>
            <c:strRef>
              <c:f>'Tables and Graphs'!$B$340:$O$340</c:f>
              <c:strCache>
                <c:ptCount val="14"/>
                <c:pt idx="0">
                  <c:v>0%</c:v>
                </c:pt>
                <c:pt idx="1">
                  <c:v>1 to 5%</c:v>
                </c:pt>
                <c:pt idx="2">
                  <c:v>6 to 10%</c:v>
                </c:pt>
                <c:pt idx="3">
                  <c:v>11 to 15%</c:v>
                </c:pt>
                <c:pt idx="4">
                  <c:v>16 to 20%</c:v>
                </c:pt>
                <c:pt idx="5">
                  <c:v>21 to 25%</c:v>
                </c:pt>
                <c:pt idx="6">
                  <c:v>26 to 30%</c:v>
                </c:pt>
                <c:pt idx="7">
                  <c:v>31 to 40%</c:v>
                </c:pt>
                <c:pt idx="8">
                  <c:v>41 to 50%</c:v>
                </c:pt>
                <c:pt idx="9">
                  <c:v>51 to 60%</c:v>
                </c:pt>
                <c:pt idx="10">
                  <c:v>61 to 70%</c:v>
                </c:pt>
                <c:pt idx="11">
                  <c:v>71 to 80%</c:v>
                </c:pt>
                <c:pt idx="12">
                  <c:v>81 to 90%</c:v>
                </c:pt>
                <c:pt idx="13">
                  <c:v>91 to 100%</c:v>
                </c:pt>
              </c:strCache>
            </c:strRef>
          </c:cat>
          <c:val>
            <c:numRef>
              <c:f>'Tables and Graphs'!$B$341:$O$341</c:f>
              <c:numCache>
                <c:formatCode>General</c:formatCode>
                <c:ptCount val="14"/>
                <c:pt idx="0">
                  <c:v>64</c:v>
                </c:pt>
                <c:pt idx="1">
                  <c:v>13</c:v>
                </c:pt>
                <c:pt idx="2">
                  <c:v>22</c:v>
                </c:pt>
                <c:pt idx="3">
                  <c:v>4</c:v>
                </c:pt>
                <c:pt idx="4">
                  <c:v>19</c:v>
                </c:pt>
                <c:pt idx="5">
                  <c:v>3</c:v>
                </c:pt>
                <c:pt idx="6">
                  <c:v>1</c:v>
                </c:pt>
                <c:pt idx="7">
                  <c:v>1</c:v>
                </c:pt>
                <c:pt idx="8">
                  <c:v>2</c:v>
                </c:pt>
                <c:pt idx="9">
                  <c:v>1</c:v>
                </c:pt>
                <c:pt idx="10">
                  <c:v>2</c:v>
                </c:pt>
                <c:pt idx="12">
                  <c:v>1</c:v>
                </c:pt>
                <c:pt idx="13">
                  <c:v>1</c:v>
                </c:pt>
              </c:numCache>
            </c:numRef>
          </c:val>
          <c:extLst>
            <c:ext xmlns:c16="http://schemas.microsoft.com/office/drawing/2014/chart" uri="{C3380CC4-5D6E-409C-BE32-E72D297353CC}">
              <c16:uniqueId val="{00000000-5CFB-F949-BE69-0912975398D0}"/>
            </c:ext>
          </c:extLst>
        </c:ser>
        <c:ser>
          <c:idx val="1"/>
          <c:order val="1"/>
          <c:tx>
            <c:strRef>
              <c:f>'Tables and Graphs'!$A$342</c:f>
              <c:strCache>
                <c:ptCount val="1"/>
                <c:pt idx="0">
                  <c:v>Online Shopping</c:v>
                </c:pt>
              </c:strCache>
            </c:strRef>
          </c:tx>
          <c:spPr>
            <a:solidFill>
              <a:schemeClr val="accent2"/>
            </a:solidFill>
            <a:ln>
              <a:noFill/>
            </a:ln>
            <a:effectLst/>
          </c:spPr>
          <c:invertIfNegative val="0"/>
          <c:cat>
            <c:strRef>
              <c:f>'Tables and Graphs'!$B$340:$O$340</c:f>
              <c:strCache>
                <c:ptCount val="14"/>
                <c:pt idx="0">
                  <c:v>0%</c:v>
                </c:pt>
                <c:pt idx="1">
                  <c:v>1 to 5%</c:v>
                </c:pt>
                <c:pt idx="2">
                  <c:v>6 to 10%</c:v>
                </c:pt>
                <c:pt idx="3">
                  <c:v>11 to 15%</c:v>
                </c:pt>
                <c:pt idx="4">
                  <c:v>16 to 20%</c:v>
                </c:pt>
                <c:pt idx="5">
                  <c:v>21 to 25%</c:v>
                </c:pt>
                <c:pt idx="6">
                  <c:v>26 to 30%</c:v>
                </c:pt>
                <c:pt idx="7">
                  <c:v>31 to 40%</c:v>
                </c:pt>
                <c:pt idx="8">
                  <c:v>41 to 50%</c:v>
                </c:pt>
                <c:pt idx="9">
                  <c:v>51 to 60%</c:v>
                </c:pt>
                <c:pt idx="10">
                  <c:v>61 to 70%</c:v>
                </c:pt>
                <c:pt idx="11">
                  <c:v>71 to 80%</c:v>
                </c:pt>
                <c:pt idx="12">
                  <c:v>81 to 90%</c:v>
                </c:pt>
                <c:pt idx="13">
                  <c:v>91 to 100%</c:v>
                </c:pt>
              </c:strCache>
            </c:strRef>
          </c:cat>
          <c:val>
            <c:numRef>
              <c:f>'Tables and Graphs'!$B$342:$O$342</c:f>
              <c:numCache>
                <c:formatCode>General</c:formatCode>
                <c:ptCount val="14"/>
                <c:pt idx="0">
                  <c:v>19</c:v>
                </c:pt>
                <c:pt idx="1">
                  <c:v>38</c:v>
                </c:pt>
                <c:pt idx="2">
                  <c:v>40</c:v>
                </c:pt>
                <c:pt idx="3">
                  <c:v>7</c:v>
                </c:pt>
                <c:pt idx="4">
                  <c:v>9</c:v>
                </c:pt>
                <c:pt idx="5">
                  <c:v>8</c:v>
                </c:pt>
                <c:pt idx="6">
                  <c:v>3</c:v>
                </c:pt>
                <c:pt idx="7">
                  <c:v>2</c:v>
                </c:pt>
                <c:pt idx="8">
                  <c:v>2</c:v>
                </c:pt>
                <c:pt idx="10">
                  <c:v>1</c:v>
                </c:pt>
              </c:numCache>
            </c:numRef>
          </c:val>
          <c:extLst>
            <c:ext xmlns:c16="http://schemas.microsoft.com/office/drawing/2014/chart" uri="{C3380CC4-5D6E-409C-BE32-E72D297353CC}">
              <c16:uniqueId val="{00000001-5CFB-F949-BE69-0912975398D0}"/>
            </c:ext>
          </c:extLst>
        </c:ser>
        <c:ser>
          <c:idx val="2"/>
          <c:order val="2"/>
          <c:tx>
            <c:strRef>
              <c:f>'Tables and Graphs'!$A$343</c:f>
              <c:strCache>
                <c:ptCount val="1"/>
                <c:pt idx="0">
                  <c:v>Work</c:v>
                </c:pt>
              </c:strCache>
            </c:strRef>
          </c:tx>
          <c:spPr>
            <a:solidFill>
              <a:schemeClr val="accent3"/>
            </a:solidFill>
            <a:ln>
              <a:noFill/>
            </a:ln>
            <a:effectLst/>
          </c:spPr>
          <c:invertIfNegative val="0"/>
          <c:cat>
            <c:strRef>
              <c:f>'Tables and Graphs'!$B$340:$O$340</c:f>
              <c:strCache>
                <c:ptCount val="14"/>
                <c:pt idx="0">
                  <c:v>0%</c:v>
                </c:pt>
                <c:pt idx="1">
                  <c:v>1 to 5%</c:v>
                </c:pt>
                <c:pt idx="2">
                  <c:v>6 to 10%</c:v>
                </c:pt>
                <c:pt idx="3">
                  <c:v>11 to 15%</c:v>
                </c:pt>
                <c:pt idx="4">
                  <c:v>16 to 20%</c:v>
                </c:pt>
                <c:pt idx="5">
                  <c:v>21 to 25%</c:v>
                </c:pt>
                <c:pt idx="6">
                  <c:v>26 to 30%</c:v>
                </c:pt>
                <c:pt idx="7">
                  <c:v>31 to 40%</c:v>
                </c:pt>
                <c:pt idx="8">
                  <c:v>41 to 50%</c:v>
                </c:pt>
                <c:pt idx="9">
                  <c:v>51 to 60%</c:v>
                </c:pt>
                <c:pt idx="10">
                  <c:v>61 to 70%</c:v>
                </c:pt>
                <c:pt idx="11">
                  <c:v>71 to 80%</c:v>
                </c:pt>
                <c:pt idx="12">
                  <c:v>81 to 90%</c:v>
                </c:pt>
                <c:pt idx="13">
                  <c:v>91 to 100%</c:v>
                </c:pt>
              </c:strCache>
            </c:strRef>
          </c:cat>
          <c:val>
            <c:numRef>
              <c:f>'Tables and Graphs'!$B$343:$O$343</c:f>
              <c:numCache>
                <c:formatCode>General</c:formatCode>
                <c:ptCount val="14"/>
                <c:pt idx="0">
                  <c:v>30</c:v>
                </c:pt>
                <c:pt idx="1">
                  <c:v>3</c:v>
                </c:pt>
                <c:pt idx="2">
                  <c:v>10</c:v>
                </c:pt>
                <c:pt idx="3">
                  <c:v>3</c:v>
                </c:pt>
                <c:pt idx="4">
                  <c:v>11</c:v>
                </c:pt>
                <c:pt idx="5">
                  <c:v>6</c:v>
                </c:pt>
                <c:pt idx="6">
                  <c:v>5</c:v>
                </c:pt>
                <c:pt idx="7">
                  <c:v>7</c:v>
                </c:pt>
                <c:pt idx="8">
                  <c:v>17</c:v>
                </c:pt>
                <c:pt idx="9">
                  <c:v>6</c:v>
                </c:pt>
                <c:pt idx="10">
                  <c:v>8</c:v>
                </c:pt>
                <c:pt idx="11">
                  <c:v>14</c:v>
                </c:pt>
                <c:pt idx="12">
                  <c:v>6</c:v>
                </c:pt>
                <c:pt idx="13">
                  <c:v>1</c:v>
                </c:pt>
              </c:numCache>
            </c:numRef>
          </c:val>
          <c:extLst>
            <c:ext xmlns:c16="http://schemas.microsoft.com/office/drawing/2014/chart" uri="{C3380CC4-5D6E-409C-BE32-E72D297353CC}">
              <c16:uniqueId val="{00000002-5CFB-F949-BE69-0912975398D0}"/>
            </c:ext>
          </c:extLst>
        </c:ser>
        <c:ser>
          <c:idx val="3"/>
          <c:order val="3"/>
          <c:tx>
            <c:strRef>
              <c:f>'Tables and Graphs'!$A$344</c:f>
              <c:strCache>
                <c:ptCount val="1"/>
                <c:pt idx="0">
                  <c:v>Personal (email, letters, family tree0</c:v>
                </c:pt>
              </c:strCache>
            </c:strRef>
          </c:tx>
          <c:spPr>
            <a:solidFill>
              <a:schemeClr val="accent4"/>
            </a:solidFill>
            <a:ln>
              <a:noFill/>
            </a:ln>
            <a:effectLst/>
          </c:spPr>
          <c:invertIfNegative val="0"/>
          <c:cat>
            <c:strRef>
              <c:f>'Tables and Graphs'!$B$340:$O$340</c:f>
              <c:strCache>
                <c:ptCount val="14"/>
                <c:pt idx="0">
                  <c:v>0%</c:v>
                </c:pt>
                <c:pt idx="1">
                  <c:v>1 to 5%</c:v>
                </c:pt>
                <c:pt idx="2">
                  <c:v>6 to 10%</c:v>
                </c:pt>
                <c:pt idx="3">
                  <c:v>11 to 15%</c:v>
                </c:pt>
                <c:pt idx="4">
                  <c:v>16 to 20%</c:v>
                </c:pt>
                <c:pt idx="5">
                  <c:v>21 to 25%</c:v>
                </c:pt>
                <c:pt idx="6">
                  <c:v>26 to 30%</c:v>
                </c:pt>
                <c:pt idx="7">
                  <c:v>31 to 40%</c:v>
                </c:pt>
                <c:pt idx="8">
                  <c:v>41 to 50%</c:v>
                </c:pt>
                <c:pt idx="9">
                  <c:v>51 to 60%</c:v>
                </c:pt>
                <c:pt idx="10">
                  <c:v>61 to 70%</c:v>
                </c:pt>
                <c:pt idx="11">
                  <c:v>71 to 80%</c:v>
                </c:pt>
                <c:pt idx="12">
                  <c:v>81 to 90%</c:v>
                </c:pt>
                <c:pt idx="13">
                  <c:v>91 to 100%</c:v>
                </c:pt>
              </c:strCache>
            </c:strRef>
          </c:cat>
          <c:val>
            <c:numRef>
              <c:f>'Tables and Graphs'!$B$344:$O$344</c:f>
              <c:numCache>
                <c:formatCode>General</c:formatCode>
                <c:ptCount val="14"/>
                <c:pt idx="0">
                  <c:v>4</c:v>
                </c:pt>
                <c:pt idx="1">
                  <c:v>29</c:v>
                </c:pt>
                <c:pt idx="2">
                  <c:v>27</c:v>
                </c:pt>
                <c:pt idx="3">
                  <c:v>3</c:v>
                </c:pt>
                <c:pt idx="4">
                  <c:v>12</c:v>
                </c:pt>
                <c:pt idx="5">
                  <c:v>7</c:v>
                </c:pt>
                <c:pt idx="6">
                  <c:v>11</c:v>
                </c:pt>
                <c:pt idx="7">
                  <c:v>10</c:v>
                </c:pt>
                <c:pt idx="8">
                  <c:v>9</c:v>
                </c:pt>
                <c:pt idx="9">
                  <c:v>7</c:v>
                </c:pt>
                <c:pt idx="10">
                  <c:v>3</c:v>
                </c:pt>
                <c:pt idx="11">
                  <c:v>9</c:v>
                </c:pt>
                <c:pt idx="12">
                  <c:v>6</c:v>
                </c:pt>
              </c:numCache>
            </c:numRef>
          </c:val>
          <c:extLst>
            <c:ext xmlns:c16="http://schemas.microsoft.com/office/drawing/2014/chart" uri="{C3380CC4-5D6E-409C-BE32-E72D297353CC}">
              <c16:uniqueId val="{00000003-5CFB-F949-BE69-0912975398D0}"/>
            </c:ext>
          </c:extLst>
        </c:ser>
        <c:ser>
          <c:idx val="4"/>
          <c:order val="4"/>
          <c:tx>
            <c:strRef>
              <c:f>'Tables and Graphs'!$A$345</c:f>
              <c:strCache>
                <c:ptCount val="1"/>
                <c:pt idx="0">
                  <c:v>Entertainment (Games, films, etc)</c:v>
                </c:pt>
              </c:strCache>
            </c:strRef>
          </c:tx>
          <c:spPr>
            <a:solidFill>
              <a:schemeClr val="accent5"/>
            </a:solidFill>
            <a:ln>
              <a:noFill/>
            </a:ln>
            <a:effectLst/>
          </c:spPr>
          <c:invertIfNegative val="0"/>
          <c:cat>
            <c:strRef>
              <c:f>'Tables and Graphs'!$B$340:$O$340</c:f>
              <c:strCache>
                <c:ptCount val="14"/>
                <c:pt idx="0">
                  <c:v>0%</c:v>
                </c:pt>
                <c:pt idx="1">
                  <c:v>1 to 5%</c:v>
                </c:pt>
                <c:pt idx="2">
                  <c:v>6 to 10%</c:v>
                </c:pt>
                <c:pt idx="3">
                  <c:v>11 to 15%</c:v>
                </c:pt>
                <c:pt idx="4">
                  <c:v>16 to 20%</c:v>
                </c:pt>
                <c:pt idx="5">
                  <c:v>21 to 25%</c:v>
                </c:pt>
                <c:pt idx="6">
                  <c:v>26 to 30%</c:v>
                </c:pt>
                <c:pt idx="7">
                  <c:v>31 to 40%</c:v>
                </c:pt>
                <c:pt idx="8">
                  <c:v>41 to 50%</c:v>
                </c:pt>
                <c:pt idx="9">
                  <c:v>51 to 60%</c:v>
                </c:pt>
                <c:pt idx="10">
                  <c:v>61 to 70%</c:v>
                </c:pt>
                <c:pt idx="11">
                  <c:v>71 to 80%</c:v>
                </c:pt>
                <c:pt idx="12">
                  <c:v>81 to 90%</c:v>
                </c:pt>
                <c:pt idx="13">
                  <c:v>91 to 100%</c:v>
                </c:pt>
              </c:strCache>
            </c:strRef>
          </c:cat>
          <c:val>
            <c:numRef>
              <c:f>'Tables and Graphs'!$B$345:$O$345</c:f>
              <c:numCache>
                <c:formatCode>General</c:formatCode>
                <c:ptCount val="14"/>
                <c:pt idx="0">
                  <c:v>23</c:v>
                </c:pt>
                <c:pt idx="1">
                  <c:v>13</c:v>
                </c:pt>
                <c:pt idx="2">
                  <c:v>29</c:v>
                </c:pt>
                <c:pt idx="3">
                  <c:v>3</c:v>
                </c:pt>
                <c:pt idx="4">
                  <c:v>24</c:v>
                </c:pt>
                <c:pt idx="5">
                  <c:v>6</c:v>
                </c:pt>
                <c:pt idx="6">
                  <c:v>7</c:v>
                </c:pt>
                <c:pt idx="7">
                  <c:v>5</c:v>
                </c:pt>
                <c:pt idx="8">
                  <c:v>3</c:v>
                </c:pt>
                <c:pt idx="9">
                  <c:v>3</c:v>
                </c:pt>
                <c:pt idx="10">
                  <c:v>2</c:v>
                </c:pt>
                <c:pt idx="11">
                  <c:v>2</c:v>
                </c:pt>
              </c:numCache>
            </c:numRef>
          </c:val>
          <c:extLst>
            <c:ext xmlns:c16="http://schemas.microsoft.com/office/drawing/2014/chart" uri="{C3380CC4-5D6E-409C-BE32-E72D297353CC}">
              <c16:uniqueId val="{00000004-5CFB-F949-BE69-0912975398D0}"/>
            </c:ext>
          </c:extLst>
        </c:ser>
        <c:dLbls>
          <c:showLegendKey val="0"/>
          <c:showVal val="0"/>
          <c:showCatName val="0"/>
          <c:showSerName val="0"/>
          <c:showPercent val="0"/>
          <c:showBubbleSize val="0"/>
        </c:dLbls>
        <c:gapWidth val="150"/>
        <c:overlap val="100"/>
        <c:axId val="1322521360"/>
        <c:axId val="1322522992"/>
      </c:barChart>
      <c:catAx>
        <c:axId val="1322521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2522992"/>
        <c:crosses val="autoZero"/>
        <c:auto val="1"/>
        <c:lblAlgn val="ctr"/>
        <c:lblOffset val="100"/>
        <c:noMultiLvlLbl val="0"/>
      </c:catAx>
      <c:valAx>
        <c:axId val="13225229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2521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B90-1443-BB09-FBC523ABC91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B90-1443-BB09-FBC523ABC91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B90-1443-BB09-FBC523ABC91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8B90-1443-BB09-FBC523ABC916}"/>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8B90-1443-BB09-FBC523ABC916}"/>
              </c:ext>
            </c:extLst>
          </c:dPt>
          <c:cat>
            <c:strRef>
              <c:f>'Tables and Graphs'!$A$355:$A$359</c:f>
              <c:strCache>
                <c:ptCount val="5"/>
                <c:pt idx="0">
                  <c:v>Very Important</c:v>
                </c:pt>
                <c:pt idx="1">
                  <c:v>Quite important</c:v>
                </c:pt>
                <c:pt idx="2">
                  <c:v>Important</c:v>
                </c:pt>
                <c:pt idx="3">
                  <c:v>Not Important</c:v>
                </c:pt>
                <c:pt idx="4">
                  <c:v>Not sure/ don't know</c:v>
                </c:pt>
              </c:strCache>
            </c:strRef>
          </c:cat>
          <c:val>
            <c:numRef>
              <c:f>'Tables and Graphs'!$B$355:$B$359</c:f>
              <c:numCache>
                <c:formatCode>General</c:formatCode>
                <c:ptCount val="5"/>
                <c:pt idx="0">
                  <c:v>49</c:v>
                </c:pt>
                <c:pt idx="1">
                  <c:v>46</c:v>
                </c:pt>
                <c:pt idx="2">
                  <c:v>35</c:v>
                </c:pt>
                <c:pt idx="3">
                  <c:v>8</c:v>
                </c:pt>
                <c:pt idx="4">
                  <c:v>1</c:v>
                </c:pt>
              </c:numCache>
            </c:numRef>
          </c:val>
          <c:extLst>
            <c:ext xmlns:c16="http://schemas.microsoft.com/office/drawing/2014/chart" uri="{C3380CC4-5D6E-409C-BE32-E72D297353CC}">
              <c16:uniqueId val="{00000000-19BD-FA4C-988F-2A3758A4E7CA}"/>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2B4-8F42-AC3D-3E581DDADD9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2B4-8F42-AC3D-3E581DDADD9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72B4-8F42-AC3D-3E581DDADD99}"/>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72B4-8F42-AC3D-3E581DDADD99}"/>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72B4-8F42-AC3D-3E581DDADD99}"/>
              </c:ext>
            </c:extLst>
          </c:dPt>
          <c:cat>
            <c:strRef>
              <c:f>'Tables and Graphs'!$A$369:$A$373</c:f>
              <c:strCache>
                <c:ptCount val="5"/>
                <c:pt idx="0">
                  <c:v>Very easy</c:v>
                </c:pt>
                <c:pt idx="1">
                  <c:v>Easy</c:v>
                </c:pt>
                <c:pt idx="2">
                  <c:v>Difficult</c:v>
                </c:pt>
                <c:pt idx="3">
                  <c:v>Very Difficult</c:v>
                </c:pt>
                <c:pt idx="4">
                  <c:v>Not sure/ don’t know</c:v>
                </c:pt>
              </c:strCache>
            </c:strRef>
          </c:cat>
          <c:val>
            <c:numRef>
              <c:f>'Tables and Graphs'!$B$369:$B$373</c:f>
              <c:numCache>
                <c:formatCode>General</c:formatCode>
                <c:ptCount val="5"/>
                <c:pt idx="0">
                  <c:v>34</c:v>
                </c:pt>
                <c:pt idx="1">
                  <c:v>94</c:v>
                </c:pt>
                <c:pt idx="2">
                  <c:v>4</c:v>
                </c:pt>
                <c:pt idx="3">
                  <c:v>1</c:v>
                </c:pt>
                <c:pt idx="4">
                  <c:v>6</c:v>
                </c:pt>
              </c:numCache>
            </c:numRef>
          </c:val>
          <c:extLst>
            <c:ext xmlns:c16="http://schemas.microsoft.com/office/drawing/2014/chart" uri="{C3380CC4-5D6E-409C-BE32-E72D297353CC}">
              <c16:uniqueId val="{00000000-BBD4-8A43-96DC-93B02A5C94C5}"/>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'Tables and Graphs'!$B$382</c:f>
              <c:strCache>
                <c:ptCount val="1"/>
                <c:pt idx="0">
                  <c:v>1= Not Good</c:v>
                </c:pt>
              </c:strCache>
            </c:strRef>
          </c:tx>
          <c:spPr>
            <a:solidFill>
              <a:schemeClr val="accent1"/>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Graphs'!$B$383:$B$391</c:f>
              <c:numCache>
                <c:formatCode>General</c:formatCode>
                <c:ptCount val="9"/>
                <c:pt idx="0">
                  <c:v>12</c:v>
                </c:pt>
                <c:pt idx="1">
                  <c:v>6</c:v>
                </c:pt>
                <c:pt idx="2">
                  <c:v>3</c:v>
                </c:pt>
                <c:pt idx="3">
                  <c:v>31</c:v>
                </c:pt>
                <c:pt idx="4">
                  <c:v>20</c:v>
                </c:pt>
                <c:pt idx="5">
                  <c:v>24</c:v>
                </c:pt>
                <c:pt idx="6">
                  <c:v>7</c:v>
                </c:pt>
                <c:pt idx="7">
                  <c:v>51</c:v>
                </c:pt>
                <c:pt idx="8">
                  <c:v>63</c:v>
                </c:pt>
              </c:numCache>
            </c:numRef>
          </c:val>
          <c:extLst>
            <c:ext xmlns:c16="http://schemas.microsoft.com/office/drawing/2014/chart" uri="{C3380CC4-5D6E-409C-BE32-E72D297353CC}">
              <c16:uniqueId val="{00000000-2B4B-1C48-9A74-90454FDDB776}"/>
            </c:ext>
          </c:extLst>
        </c:ser>
        <c:ser>
          <c:idx val="1"/>
          <c:order val="1"/>
          <c:tx>
            <c:strRef>
              <c:f>'Tables and Graphs'!$C$382</c:f>
              <c:strCache>
                <c:ptCount val="1"/>
                <c:pt idx="0">
                  <c:v>2</c:v>
                </c:pt>
              </c:strCache>
            </c:strRef>
          </c:tx>
          <c:spPr>
            <a:solidFill>
              <a:schemeClr val="accent2"/>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Graphs'!$C$383:$C$391</c:f>
              <c:numCache>
                <c:formatCode>General</c:formatCode>
                <c:ptCount val="9"/>
                <c:pt idx="0">
                  <c:v>22</c:v>
                </c:pt>
                <c:pt idx="1">
                  <c:v>18</c:v>
                </c:pt>
                <c:pt idx="2">
                  <c:v>2</c:v>
                </c:pt>
                <c:pt idx="3">
                  <c:v>25</c:v>
                </c:pt>
                <c:pt idx="4">
                  <c:v>24</c:v>
                </c:pt>
                <c:pt idx="5">
                  <c:v>9</c:v>
                </c:pt>
                <c:pt idx="6">
                  <c:v>5</c:v>
                </c:pt>
                <c:pt idx="7">
                  <c:v>18</c:v>
                </c:pt>
                <c:pt idx="8">
                  <c:v>13</c:v>
                </c:pt>
              </c:numCache>
            </c:numRef>
          </c:val>
          <c:extLst>
            <c:ext xmlns:c16="http://schemas.microsoft.com/office/drawing/2014/chart" uri="{C3380CC4-5D6E-409C-BE32-E72D297353CC}">
              <c16:uniqueId val="{00000001-2B4B-1C48-9A74-90454FDDB776}"/>
            </c:ext>
          </c:extLst>
        </c:ser>
        <c:ser>
          <c:idx val="2"/>
          <c:order val="2"/>
          <c:tx>
            <c:strRef>
              <c:f>'Tables and Graphs'!$D$382</c:f>
              <c:strCache>
                <c:ptCount val="1"/>
                <c:pt idx="0">
                  <c:v>3</c:v>
                </c:pt>
              </c:strCache>
            </c:strRef>
          </c:tx>
          <c:spPr>
            <a:solidFill>
              <a:schemeClr val="accent3"/>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Graphs'!$D$383:$D$391</c:f>
              <c:numCache>
                <c:formatCode>General</c:formatCode>
                <c:ptCount val="9"/>
                <c:pt idx="0">
                  <c:v>30</c:v>
                </c:pt>
                <c:pt idx="1">
                  <c:v>22</c:v>
                </c:pt>
                <c:pt idx="2">
                  <c:v>1</c:v>
                </c:pt>
                <c:pt idx="3">
                  <c:v>18</c:v>
                </c:pt>
                <c:pt idx="4">
                  <c:v>18</c:v>
                </c:pt>
                <c:pt idx="5">
                  <c:v>9</c:v>
                </c:pt>
                <c:pt idx="6">
                  <c:v>3</c:v>
                </c:pt>
                <c:pt idx="7">
                  <c:v>13</c:v>
                </c:pt>
                <c:pt idx="8">
                  <c:v>7</c:v>
                </c:pt>
              </c:numCache>
            </c:numRef>
          </c:val>
          <c:extLst>
            <c:ext xmlns:c16="http://schemas.microsoft.com/office/drawing/2014/chart" uri="{C3380CC4-5D6E-409C-BE32-E72D297353CC}">
              <c16:uniqueId val="{00000002-2B4B-1C48-9A74-90454FDDB776}"/>
            </c:ext>
          </c:extLst>
        </c:ser>
        <c:ser>
          <c:idx val="3"/>
          <c:order val="3"/>
          <c:tx>
            <c:strRef>
              <c:f>'Tables and Graphs'!$E$382</c:f>
              <c:strCache>
                <c:ptCount val="1"/>
                <c:pt idx="0">
                  <c:v>4</c:v>
                </c:pt>
              </c:strCache>
            </c:strRef>
          </c:tx>
          <c:spPr>
            <a:solidFill>
              <a:schemeClr val="accent4"/>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Graphs'!$E$383:$E$391</c:f>
              <c:numCache>
                <c:formatCode>General</c:formatCode>
                <c:ptCount val="9"/>
                <c:pt idx="0">
                  <c:v>29</c:v>
                </c:pt>
                <c:pt idx="1">
                  <c:v>26</c:v>
                </c:pt>
                <c:pt idx="2">
                  <c:v>5</c:v>
                </c:pt>
                <c:pt idx="3">
                  <c:v>23</c:v>
                </c:pt>
                <c:pt idx="4">
                  <c:v>27</c:v>
                </c:pt>
                <c:pt idx="5">
                  <c:v>15</c:v>
                </c:pt>
                <c:pt idx="6">
                  <c:v>8</c:v>
                </c:pt>
                <c:pt idx="7">
                  <c:v>17</c:v>
                </c:pt>
                <c:pt idx="8">
                  <c:v>12</c:v>
                </c:pt>
              </c:numCache>
            </c:numRef>
          </c:val>
          <c:extLst>
            <c:ext xmlns:c16="http://schemas.microsoft.com/office/drawing/2014/chart" uri="{C3380CC4-5D6E-409C-BE32-E72D297353CC}">
              <c16:uniqueId val="{00000003-2B4B-1C48-9A74-90454FDDB776}"/>
            </c:ext>
          </c:extLst>
        </c:ser>
        <c:ser>
          <c:idx val="4"/>
          <c:order val="4"/>
          <c:tx>
            <c:strRef>
              <c:f>'Tables and Graphs'!$F$382</c:f>
              <c:strCache>
                <c:ptCount val="1"/>
                <c:pt idx="0">
                  <c:v>5</c:v>
                </c:pt>
              </c:strCache>
            </c:strRef>
          </c:tx>
          <c:spPr>
            <a:solidFill>
              <a:schemeClr val="accent5"/>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Graphs'!$F$383:$F$391</c:f>
              <c:numCache>
                <c:formatCode>General</c:formatCode>
                <c:ptCount val="9"/>
                <c:pt idx="0">
                  <c:v>9</c:v>
                </c:pt>
                <c:pt idx="1">
                  <c:v>19</c:v>
                </c:pt>
                <c:pt idx="2">
                  <c:v>6</c:v>
                </c:pt>
                <c:pt idx="3">
                  <c:v>12</c:v>
                </c:pt>
                <c:pt idx="4">
                  <c:v>12</c:v>
                </c:pt>
                <c:pt idx="5">
                  <c:v>12</c:v>
                </c:pt>
                <c:pt idx="6">
                  <c:v>12</c:v>
                </c:pt>
                <c:pt idx="7">
                  <c:v>6</c:v>
                </c:pt>
                <c:pt idx="8">
                  <c:v>4</c:v>
                </c:pt>
              </c:numCache>
            </c:numRef>
          </c:val>
          <c:extLst>
            <c:ext xmlns:c16="http://schemas.microsoft.com/office/drawing/2014/chart" uri="{C3380CC4-5D6E-409C-BE32-E72D297353CC}">
              <c16:uniqueId val="{00000004-2B4B-1C48-9A74-90454FDDB776}"/>
            </c:ext>
          </c:extLst>
        </c:ser>
        <c:ser>
          <c:idx val="5"/>
          <c:order val="5"/>
          <c:tx>
            <c:strRef>
              <c:f>'Tables and Graphs'!$G$382</c:f>
              <c:strCache>
                <c:ptCount val="1"/>
                <c:pt idx="0">
                  <c:v>6</c:v>
                </c:pt>
              </c:strCache>
            </c:strRef>
          </c:tx>
          <c:spPr>
            <a:solidFill>
              <a:schemeClr val="accent6"/>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Graphs'!$G$383:$G$391</c:f>
              <c:numCache>
                <c:formatCode>General</c:formatCode>
                <c:ptCount val="9"/>
                <c:pt idx="0">
                  <c:v>17</c:v>
                </c:pt>
                <c:pt idx="1">
                  <c:v>20</c:v>
                </c:pt>
                <c:pt idx="2">
                  <c:v>26</c:v>
                </c:pt>
                <c:pt idx="3">
                  <c:v>7</c:v>
                </c:pt>
                <c:pt idx="4">
                  <c:v>12</c:v>
                </c:pt>
                <c:pt idx="5">
                  <c:v>22</c:v>
                </c:pt>
                <c:pt idx="6">
                  <c:v>25</c:v>
                </c:pt>
                <c:pt idx="7">
                  <c:v>0</c:v>
                </c:pt>
                <c:pt idx="8">
                  <c:v>0</c:v>
                </c:pt>
              </c:numCache>
            </c:numRef>
          </c:val>
          <c:extLst>
            <c:ext xmlns:c16="http://schemas.microsoft.com/office/drawing/2014/chart" uri="{C3380CC4-5D6E-409C-BE32-E72D297353CC}">
              <c16:uniqueId val="{00000005-2B4B-1C48-9A74-90454FDDB776}"/>
            </c:ext>
          </c:extLst>
        </c:ser>
        <c:ser>
          <c:idx val="6"/>
          <c:order val="6"/>
          <c:tx>
            <c:strRef>
              <c:f>'Tables and Graphs'!$H$382</c:f>
              <c:strCache>
                <c:ptCount val="1"/>
                <c:pt idx="0">
                  <c:v>7</c:v>
                </c:pt>
              </c:strCache>
            </c:strRef>
          </c:tx>
          <c:spPr>
            <a:solidFill>
              <a:schemeClr val="accent1">
                <a:lumMod val="60000"/>
              </a:schemeClr>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Graphs'!$H$383:$H$391</c:f>
              <c:numCache>
                <c:formatCode>General</c:formatCode>
                <c:ptCount val="9"/>
                <c:pt idx="0">
                  <c:v>11</c:v>
                </c:pt>
                <c:pt idx="1">
                  <c:v>11</c:v>
                </c:pt>
                <c:pt idx="2">
                  <c:v>34</c:v>
                </c:pt>
                <c:pt idx="3">
                  <c:v>5</c:v>
                </c:pt>
                <c:pt idx="4">
                  <c:v>8</c:v>
                </c:pt>
                <c:pt idx="5">
                  <c:v>20</c:v>
                </c:pt>
                <c:pt idx="6">
                  <c:v>41</c:v>
                </c:pt>
                <c:pt idx="7">
                  <c:v>5</c:v>
                </c:pt>
                <c:pt idx="8">
                  <c:v>3</c:v>
                </c:pt>
              </c:numCache>
            </c:numRef>
          </c:val>
          <c:extLst>
            <c:ext xmlns:c16="http://schemas.microsoft.com/office/drawing/2014/chart" uri="{C3380CC4-5D6E-409C-BE32-E72D297353CC}">
              <c16:uniqueId val="{00000006-2B4B-1C48-9A74-90454FDDB776}"/>
            </c:ext>
          </c:extLst>
        </c:ser>
        <c:ser>
          <c:idx val="7"/>
          <c:order val="7"/>
          <c:tx>
            <c:strRef>
              <c:f>'Tables and Graphs'!$I$382</c:f>
              <c:strCache>
                <c:ptCount val="1"/>
                <c:pt idx="0">
                  <c:v>8 = Very Good</c:v>
                </c:pt>
              </c:strCache>
            </c:strRef>
          </c:tx>
          <c:spPr>
            <a:solidFill>
              <a:schemeClr val="accent2">
                <a:lumMod val="60000"/>
              </a:schemeClr>
            </a:solidFill>
            <a:ln>
              <a:noFill/>
            </a:ln>
            <a:effectLst/>
          </c:spPr>
          <c:invertIfNegative val="0"/>
          <c:cat>
            <c:strRef>
              <c:f>'Tables and Graphs'!$A$383:$A$391</c:f>
              <c:strCache>
                <c:ptCount val="9"/>
                <c:pt idx="0">
                  <c:v>Parish noticeboards</c:v>
                </c:pt>
                <c:pt idx="1">
                  <c:v>Parish council website</c:v>
                </c:pt>
                <c:pt idx="2">
                  <c:v>Hill and Valley Newsletter</c:v>
                </c:pt>
                <c:pt idx="3">
                  <c:v>Notices in pubs</c:v>
                </c:pt>
                <c:pt idx="4">
                  <c:v>Local newspaper</c:v>
                </c:pt>
                <c:pt idx="5">
                  <c:v>Facebook</c:v>
                </c:pt>
                <c:pt idx="6">
                  <c:v>Nextdoor</c:v>
                </c:pt>
                <c:pt idx="7">
                  <c:v>Local radio</c:v>
                </c:pt>
                <c:pt idx="8">
                  <c:v>Twitter</c:v>
                </c:pt>
              </c:strCache>
            </c:strRef>
          </c:cat>
          <c:val>
            <c:numRef>
              <c:f>'Tables and Graphs'!$I$383:$I$391</c:f>
              <c:numCache>
                <c:formatCode>General</c:formatCode>
                <c:ptCount val="9"/>
                <c:pt idx="0">
                  <c:v>5</c:v>
                </c:pt>
                <c:pt idx="1">
                  <c:v>6</c:v>
                </c:pt>
                <c:pt idx="2">
                  <c:v>61</c:v>
                </c:pt>
                <c:pt idx="3">
                  <c:v>2</c:v>
                </c:pt>
                <c:pt idx="4">
                  <c:v>3</c:v>
                </c:pt>
                <c:pt idx="5">
                  <c:v>9</c:v>
                </c:pt>
                <c:pt idx="6">
                  <c:v>33</c:v>
                </c:pt>
                <c:pt idx="7">
                  <c:v>1</c:v>
                </c:pt>
                <c:pt idx="8">
                  <c:v>2</c:v>
                </c:pt>
              </c:numCache>
            </c:numRef>
          </c:val>
          <c:extLst>
            <c:ext xmlns:c16="http://schemas.microsoft.com/office/drawing/2014/chart" uri="{C3380CC4-5D6E-409C-BE32-E72D297353CC}">
              <c16:uniqueId val="{00000007-2B4B-1C48-9A74-90454FDDB776}"/>
            </c:ext>
          </c:extLst>
        </c:ser>
        <c:dLbls>
          <c:showLegendKey val="0"/>
          <c:showVal val="0"/>
          <c:showCatName val="0"/>
          <c:showSerName val="0"/>
          <c:showPercent val="0"/>
          <c:showBubbleSize val="0"/>
        </c:dLbls>
        <c:gapWidth val="150"/>
        <c:overlap val="100"/>
        <c:axId val="2072840047"/>
        <c:axId val="2072525871"/>
      </c:barChart>
      <c:catAx>
        <c:axId val="207284004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2525871"/>
        <c:crosses val="autoZero"/>
        <c:auto val="1"/>
        <c:lblAlgn val="ctr"/>
        <c:lblOffset val="100"/>
        <c:noMultiLvlLbl val="0"/>
      </c:catAx>
      <c:valAx>
        <c:axId val="207252587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2840047"/>
        <c:crosses val="autoZero"/>
        <c:crossBetween val="between"/>
      </c:valAx>
      <c:spPr>
        <a:noFill/>
        <a:ln>
          <a:noFill/>
        </a:ln>
        <a:effectLst/>
      </c:spPr>
    </c:plotArea>
    <c:legend>
      <c:legendPos val="b"/>
      <c:layout>
        <c:manualLayout>
          <c:xMode val="edge"/>
          <c:yMode val="edge"/>
          <c:x val="0.1959596285453104"/>
          <c:y val="0.90040700725619138"/>
          <c:w val="0.5533188366265005"/>
          <c:h val="7.958786281941589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978354870805712E-2"/>
          <c:y val="1.5278294251405655E-2"/>
          <c:w val="0.90957336540501843"/>
          <c:h val="0.74953484504220746"/>
        </c:manualLayout>
      </c:layout>
      <c:barChart>
        <c:barDir val="col"/>
        <c:grouping val="clustered"/>
        <c:varyColors val="0"/>
        <c:ser>
          <c:idx val="0"/>
          <c:order val="0"/>
          <c:tx>
            <c:strRef>
              <c:f>'Tables and Graphs'!$B$209</c:f>
              <c:strCache>
                <c:ptCount val="1"/>
                <c:pt idx="0">
                  <c:v>Strongly agree</c:v>
                </c:pt>
              </c:strCache>
            </c:strRef>
          </c:tx>
          <c:spPr>
            <a:solidFill>
              <a:schemeClr val="accent1"/>
            </a:solidFill>
            <a:ln>
              <a:noFill/>
            </a:ln>
            <a:effectLst/>
          </c:spPr>
          <c:invertIfNegative val="0"/>
          <c:cat>
            <c:strRef>
              <c:f>'Tables and Graphs'!$A$210:$A$216</c:f>
              <c:strCache>
                <c:ptCount val="7"/>
                <c:pt idx="0">
                  <c:v>Wind power</c:v>
                </c:pt>
                <c:pt idx="1">
                  <c:v>Solar Power</c:v>
                </c:pt>
                <c:pt idx="2">
                  <c:v>Community solar power site</c:v>
                </c:pt>
                <c:pt idx="3">
                  <c:v>Community wind power site</c:v>
                </c:pt>
                <c:pt idx="4">
                  <c:v>Individual air source heat pumps</c:v>
                </c:pt>
                <c:pt idx="5">
                  <c:v>Individual ground source heat pumps</c:v>
                </c:pt>
                <c:pt idx="6">
                  <c:v>Hydrogen fuel cells</c:v>
                </c:pt>
              </c:strCache>
            </c:strRef>
          </c:cat>
          <c:val>
            <c:numRef>
              <c:f>'Tables and Graphs'!$B$210:$B$216</c:f>
              <c:numCache>
                <c:formatCode>General</c:formatCode>
                <c:ptCount val="7"/>
                <c:pt idx="0">
                  <c:v>36</c:v>
                </c:pt>
                <c:pt idx="1">
                  <c:v>38</c:v>
                </c:pt>
                <c:pt idx="2">
                  <c:v>28</c:v>
                </c:pt>
                <c:pt idx="3">
                  <c:v>38</c:v>
                </c:pt>
                <c:pt idx="4">
                  <c:v>41</c:v>
                </c:pt>
                <c:pt idx="5">
                  <c:v>49</c:v>
                </c:pt>
                <c:pt idx="6">
                  <c:v>20</c:v>
                </c:pt>
              </c:numCache>
            </c:numRef>
          </c:val>
          <c:extLst>
            <c:ext xmlns:c16="http://schemas.microsoft.com/office/drawing/2014/chart" uri="{C3380CC4-5D6E-409C-BE32-E72D297353CC}">
              <c16:uniqueId val="{00000000-6AC2-C040-BD2F-3CA084FD4AE2}"/>
            </c:ext>
          </c:extLst>
        </c:ser>
        <c:ser>
          <c:idx val="1"/>
          <c:order val="1"/>
          <c:tx>
            <c:strRef>
              <c:f>'Tables and Graphs'!$C$209</c:f>
              <c:strCache>
                <c:ptCount val="1"/>
                <c:pt idx="0">
                  <c:v>Agree</c:v>
                </c:pt>
              </c:strCache>
            </c:strRef>
          </c:tx>
          <c:spPr>
            <a:solidFill>
              <a:schemeClr val="accent2"/>
            </a:solidFill>
            <a:ln>
              <a:noFill/>
            </a:ln>
            <a:effectLst/>
          </c:spPr>
          <c:invertIfNegative val="0"/>
          <c:cat>
            <c:strRef>
              <c:f>'Tables and Graphs'!$A$210:$A$216</c:f>
              <c:strCache>
                <c:ptCount val="7"/>
                <c:pt idx="0">
                  <c:v>Wind power</c:v>
                </c:pt>
                <c:pt idx="1">
                  <c:v>Solar Power</c:v>
                </c:pt>
                <c:pt idx="2">
                  <c:v>Community solar power site</c:v>
                </c:pt>
                <c:pt idx="3">
                  <c:v>Community wind power site</c:v>
                </c:pt>
                <c:pt idx="4">
                  <c:v>Individual air source heat pumps</c:v>
                </c:pt>
                <c:pt idx="5">
                  <c:v>Individual ground source heat pumps</c:v>
                </c:pt>
                <c:pt idx="6">
                  <c:v>Hydrogen fuel cells</c:v>
                </c:pt>
              </c:strCache>
            </c:strRef>
          </c:cat>
          <c:val>
            <c:numRef>
              <c:f>'Tables and Graphs'!$C$210:$C$216</c:f>
              <c:numCache>
                <c:formatCode>General</c:formatCode>
                <c:ptCount val="7"/>
                <c:pt idx="0">
                  <c:v>52</c:v>
                </c:pt>
                <c:pt idx="1">
                  <c:v>45</c:v>
                </c:pt>
                <c:pt idx="2">
                  <c:v>27</c:v>
                </c:pt>
                <c:pt idx="3">
                  <c:v>29</c:v>
                </c:pt>
                <c:pt idx="4">
                  <c:v>51</c:v>
                </c:pt>
                <c:pt idx="5">
                  <c:v>51</c:v>
                </c:pt>
                <c:pt idx="6">
                  <c:v>32</c:v>
                </c:pt>
              </c:numCache>
            </c:numRef>
          </c:val>
          <c:extLst>
            <c:ext xmlns:c16="http://schemas.microsoft.com/office/drawing/2014/chart" uri="{C3380CC4-5D6E-409C-BE32-E72D297353CC}">
              <c16:uniqueId val="{00000001-6AC2-C040-BD2F-3CA084FD4AE2}"/>
            </c:ext>
          </c:extLst>
        </c:ser>
        <c:ser>
          <c:idx val="2"/>
          <c:order val="2"/>
          <c:tx>
            <c:strRef>
              <c:f>'Tables and Graphs'!$D$209</c:f>
              <c:strCache>
                <c:ptCount val="1"/>
                <c:pt idx="0">
                  <c:v>Disagree</c:v>
                </c:pt>
              </c:strCache>
            </c:strRef>
          </c:tx>
          <c:spPr>
            <a:solidFill>
              <a:schemeClr val="accent3"/>
            </a:solidFill>
            <a:ln>
              <a:noFill/>
            </a:ln>
            <a:effectLst/>
          </c:spPr>
          <c:invertIfNegative val="0"/>
          <c:cat>
            <c:strRef>
              <c:f>'Tables and Graphs'!$A$210:$A$216</c:f>
              <c:strCache>
                <c:ptCount val="7"/>
                <c:pt idx="0">
                  <c:v>Wind power</c:v>
                </c:pt>
                <c:pt idx="1">
                  <c:v>Solar Power</c:v>
                </c:pt>
                <c:pt idx="2">
                  <c:v>Community solar power site</c:v>
                </c:pt>
                <c:pt idx="3">
                  <c:v>Community wind power site</c:v>
                </c:pt>
                <c:pt idx="4">
                  <c:v>Individual air source heat pumps</c:v>
                </c:pt>
                <c:pt idx="5">
                  <c:v>Individual ground source heat pumps</c:v>
                </c:pt>
                <c:pt idx="6">
                  <c:v>Hydrogen fuel cells</c:v>
                </c:pt>
              </c:strCache>
            </c:strRef>
          </c:cat>
          <c:val>
            <c:numRef>
              <c:f>'Tables and Graphs'!$D$210:$D$216</c:f>
              <c:numCache>
                <c:formatCode>General</c:formatCode>
                <c:ptCount val="7"/>
                <c:pt idx="0">
                  <c:v>15</c:v>
                </c:pt>
                <c:pt idx="1">
                  <c:v>21</c:v>
                </c:pt>
                <c:pt idx="2">
                  <c:v>24</c:v>
                </c:pt>
                <c:pt idx="3">
                  <c:v>18</c:v>
                </c:pt>
                <c:pt idx="4">
                  <c:v>9</c:v>
                </c:pt>
                <c:pt idx="5">
                  <c:v>8</c:v>
                </c:pt>
                <c:pt idx="6">
                  <c:v>7</c:v>
                </c:pt>
              </c:numCache>
            </c:numRef>
          </c:val>
          <c:extLst>
            <c:ext xmlns:c16="http://schemas.microsoft.com/office/drawing/2014/chart" uri="{C3380CC4-5D6E-409C-BE32-E72D297353CC}">
              <c16:uniqueId val="{00000002-6AC2-C040-BD2F-3CA084FD4AE2}"/>
            </c:ext>
          </c:extLst>
        </c:ser>
        <c:ser>
          <c:idx val="3"/>
          <c:order val="3"/>
          <c:tx>
            <c:strRef>
              <c:f>'Tables and Graphs'!$E$209</c:f>
              <c:strCache>
                <c:ptCount val="1"/>
                <c:pt idx="0">
                  <c:v>Strongly disagree</c:v>
                </c:pt>
              </c:strCache>
            </c:strRef>
          </c:tx>
          <c:spPr>
            <a:solidFill>
              <a:schemeClr val="accent4"/>
            </a:solidFill>
            <a:ln>
              <a:noFill/>
            </a:ln>
            <a:effectLst/>
          </c:spPr>
          <c:invertIfNegative val="0"/>
          <c:cat>
            <c:strRef>
              <c:f>'Tables and Graphs'!$A$210:$A$216</c:f>
              <c:strCache>
                <c:ptCount val="7"/>
                <c:pt idx="0">
                  <c:v>Wind power</c:v>
                </c:pt>
                <c:pt idx="1">
                  <c:v>Solar Power</c:v>
                </c:pt>
                <c:pt idx="2">
                  <c:v>Community solar power site</c:v>
                </c:pt>
                <c:pt idx="3">
                  <c:v>Community wind power site</c:v>
                </c:pt>
                <c:pt idx="4">
                  <c:v>Individual air source heat pumps</c:v>
                </c:pt>
                <c:pt idx="5">
                  <c:v>Individual ground source heat pumps</c:v>
                </c:pt>
                <c:pt idx="6">
                  <c:v>Hydrogen fuel cells</c:v>
                </c:pt>
              </c:strCache>
            </c:strRef>
          </c:cat>
          <c:val>
            <c:numRef>
              <c:f>'Tables and Graphs'!$E$210:$E$216</c:f>
              <c:numCache>
                <c:formatCode>General</c:formatCode>
                <c:ptCount val="7"/>
                <c:pt idx="0">
                  <c:v>9</c:v>
                </c:pt>
                <c:pt idx="1">
                  <c:v>16</c:v>
                </c:pt>
                <c:pt idx="2">
                  <c:v>26</c:v>
                </c:pt>
                <c:pt idx="3">
                  <c:v>33</c:v>
                </c:pt>
                <c:pt idx="4">
                  <c:v>9</c:v>
                </c:pt>
                <c:pt idx="5">
                  <c:v>4</c:v>
                </c:pt>
                <c:pt idx="6">
                  <c:v>9</c:v>
                </c:pt>
              </c:numCache>
            </c:numRef>
          </c:val>
          <c:extLst>
            <c:ext xmlns:c16="http://schemas.microsoft.com/office/drawing/2014/chart" uri="{C3380CC4-5D6E-409C-BE32-E72D297353CC}">
              <c16:uniqueId val="{00000003-6AC2-C040-BD2F-3CA084FD4AE2}"/>
            </c:ext>
          </c:extLst>
        </c:ser>
        <c:ser>
          <c:idx val="4"/>
          <c:order val="4"/>
          <c:tx>
            <c:strRef>
              <c:f>'Tables and Graphs'!$F$209</c:f>
              <c:strCache>
                <c:ptCount val="1"/>
                <c:pt idx="0">
                  <c:v>Not sure/ don’t know</c:v>
                </c:pt>
              </c:strCache>
            </c:strRef>
          </c:tx>
          <c:spPr>
            <a:solidFill>
              <a:schemeClr val="accent5"/>
            </a:solidFill>
            <a:ln>
              <a:noFill/>
            </a:ln>
            <a:effectLst/>
          </c:spPr>
          <c:invertIfNegative val="0"/>
          <c:cat>
            <c:strRef>
              <c:f>'Tables and Graphs'!$A$210:$A$216</c:f>
              <c:strCache>
                <c:ptCount val="7"/>
                <c:pt idx="0">
                  <c:v>Wind power</c:v>
                </c:pt>
                <c:pt idx="1">
                  <c:v>Solar Power</c:v>
                </c:pt>
                <c:pt idx="2">
                  <c:v>Community solar power site</c:v>
                </c:pt>
                <c:pt idx="3">
                  <c:v>Community wind power site</c:v>
                </c:pt>
                <c:pt idx="4">
                  <c:v>Individual air source heat pumps</c:v>
                </c:pt>
                <c:pt idx="5">
                  <c:v>Individual ground source heat pumps</c:v>
                </c:pt>
                <c:pt idx="6">
                  <c:v>Hydrogen fuel cells</c:v>
                </c:pt>
              </c:strCache>
            </c:strRef>
          </c:cat>
          <c:val>
            <c:numRef>
              <c:f>'Tables and Graphs'!$F$210:$F$216</c:f>
              <c:numCache>
                <c:formatCode>General</c:formatCode>
                <c:ptCount val="7"/>
                <c:pt idx="0">
                  <c:v>10</c:v>
                </c:pt>
                <c:pt idx="1">
                  <c:v>11</c:v>
                </c:pt>
                <c:pt idx="2">
                  <c:v>17</c:v>
                </c:pt>
                <c:pt idx="3">
                  <c:v>11</c:v>
                </c:pt>
                <c:pt idx="4">
                  <c:v>18</c:v>
                </c:pt>
                <c:pt idx="5">
                  <c:v>16</c:v>
                </c:pt>
                <c:pt idx="6">
                  <c:v>53</c:v>
                </c:pt>
              </c:numCache>
            </c:numRef>
          </c:val>
          <c:extLst>
            <c:ext xmlns:c16="http://schemas.microsoft.com/office/drawing/2014/chart" uri="{C3380CC4-5D6E-409C-BE32-E72D297353CC}">
              <c16:uniqueId val="{00000004-6AC2-C040-BD2F-3CA084FD4AE2}"/>
            </c:ext>
          </c:extLst>
        </c:ser>
        <c:dLbls>
          <c:showLegendKey val="0"/>
          <c:showVal val="0"/>
          <c:showCatName val="0"/>
          <c:showSerName val="0"/>
          <c:showPercent val="0"/>
          <c:showBubbleSize val="0"/>
        </c:dLbls>
        <c:gapWidth val="219"/>
        <c:overlap val="-27"/>
        <c:axId val="348842944"/>
        <c:axId val="2126854703"/>
      </c:barChart>
      <c:catAx>
        <c:axId val="34884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6854703"/>
        <c:crosses val="autoZero"/>
        <c:auto val="1"/>
        <c:lblAlgn val="ctr"/>
        <c:lblOffset val="100"/>
        <c:noMultiLvlLbl val="0"/>
      </c:catAx>
      <c:valAx>
        <c:axId val="21268547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842944"/>
        <c:crosses val="autoZero"/>
        <c:crossBetween val="between"/>
      </c:valAx>
      <c:spPr>
        <a:noFill/>
        <a:ln>
          <a:noFill/>
        </a:ln>
        <a:effectLst/>
      </c:spPr>
    </c:plotArea>
    <c:legend>
      <c:legendPos val="b"/>
      <c:layout>
        <c:manualLayout>
          <c:xMode val="edge"/>
          <c:yMode val="edge"/>
          <c:x val="0.20045134983127105"/>
          <c:y val="0.86941336107024414"/>
          <c:w val="0.5648709926884139"/>
          <c:h val="0.130586638929755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'Tables and Graphs'!$B$398</c:f>
              <c:strCache>
                <c:ptCount val="1"/>
                <c:pt idx="0">
                  <c:v>We need more of this without any new housing</c:v>
                </c:pt>
              </c:strCache>
            </c:strRef>
          </c:tx>
          <c:spPr>
            <a:solidFill>
              <a:schemeClr val="accent1"/>
            </a:solidFill>
            <a:ln>
              <a:noFill/>
            </a:ln>
            <a:effectLst/>
          </c:spPr>
          <c:invertIfNegative val="0"/>
          <c:cat>
            <c:strRef>
              <c:f>'Tables and Graphs'!$A$399:$A$409</c:f>
              <c:strCache>
                <c:ptCount val="11"/>
                <c:pt idx="0">
                  <c:v>Local shop</c:v>
                </c:pt>
                <c:pt idx="1">
                  <c:v>Local school</c:v>
                </c:pt>
                <c:pt idx="2">
                  <c:v>Local preschool</c:v>
                </c:pt>
                <c:pt idx="3">
                  <c:v>Leisure facilities</c:v>
                </c:pt>
                <c:pt idx="4">
                  <c:v>Park/play area</c:v>
                </c:pt>
                <c:pt idx="5">
                  <c:v>Health facilities (GP surgeries) </c:v>
                </c:pt>
                <c:pt idx="6">
                  <c:v>Gas/electricity/water supplies</c:v>
                </c:pt>
                <c:pt idx="7">
                  <c:v>Community facilities</c:v>
                </c:pt>
                <c:pt idx="8">
                  <c:v>Parking facilities</c:v>
                </c:pt>
                <c:pt idx="9">
                  <c:v>Road capacity</c:v>
                </c:pt>
                <c:pt idx="10">
                  <c:v>Electrical Vehicle Charging Points</c:v>
                </c:pt>
              </c:strCache>
            </c:strRef>
          </c:cat>
          <c:val>
            <c:numRef>
              <c:f>'Tables and Graphs'!$B$399:$B$409</c:f>
              <c:numCache>
                <c:formatCode>General</c:formatCode>
                <c:ptCount val="11"/>
                <c:pt idx="0">
                  <c:v>115</c:v>
                </c:pt>
                <c:pt idx="1">
                  <c:v>10</c:v>
                </c:pt>
                <c:pt idx="2">
                  <c:v>27</c:v>
                </c:pt>
                <c:pt idx="3">
                  <c:v>26</c:v>
                </c:pt>
                <c:pt idx="4">
                  <c:v>31</c:v>
                </c:pt>
                <c:pt idx="5">
                  <c:v>28</c:v>
                </c:pt>
                <c:pt idx="6">
                  <c:v>37</c:v>
                </c:pt>
                <c:pt idx="7">
                  <c:v>21</c:v>
                </c:pt>
                <c:pt idx="8">
                  <c:v>20</c:v>
                </c:pt>
                <c:pt idx="9">
                  <c:v>8</c:v>
                </c:pt>
                <c:pt idx="10">
                  <c:v>85</c:v>
                </c:pt>
              </c:numCache>
            </c:numRef>
          </c:val>
          <c:extLst>
            <c:ext xmlns:c16="http://schemas.microsoft.com/office/drawing/2014/chart" uri="{C3380CC4-5D6E-409C-BE32-E72D297353CC}">
              <c16:uniqueId val="{00000000-2133-584D-88B0-7C0E090F9FDB}"/>
            </c:ext>
          </c:extLst>
        </c:ser>
        <c:ser>
          <c:idx val="1"/>
          <c:order val="1"/>
          <c:tx>
            <c:strRef>
              <c:f>'Tables and Graphs'!$C$398</c:f>
              <c:strCache>
                <c:ptCount val="1"/>
                <c:pt idx="0">
                  <c:v>We have enough now but will need more if new housing is built</c:v>
                </c:pt>
              </c:strCache>
            </c:strRef>
          </c:tx>
          <c:spPr>
            <a:solidFill>
              <a:schemeClr val="accent2"/>
            </a:solidFill>
            <a:ln>
              <a:noFill/>
            </a:ln>
            <a:effectLst/>
          </c:spPr>
          <c:invertIfNegative val="0"/>
          <c:cat>
            <c:strRef>
              <c:f>'Tables and Graphs'!$A$399:$A$409</c:f>
              <c:strCache>
                <c:ptCount val="11"/>
                <c:pt idx="0">
                  <c:v>Local shop</c:v>
                </c:pt>
                <c:pt idx="1">
                  <c:v>Local school</c:v>
                </c:pt>
                <c:pt idx="2">
                  <c:v>Local preschool</c:v>
                </c:pt>
                <c:pt idx="3">
                  <c:v>Leisure facilities</c:v>
                </c:pt>
                <c:pt idx="4">
                  <c:v>Park/play area</c:v>
                </c:pt>
                <c:pt idx="5">
                  <c:v>Health facilities (GP surgeries) </c:v>
                </c:pt>
                <c:pt idx="6">
                  <c:v>Gas/electricity/water supplies</c:v>
                </c:pt>
                <c:pt idx="7">
                  <c:v>Community facilities</c:v>
                </c:pt>
                <c:pt idx="8">
                  <c:v>Parking facilities</c:v>
                </c:pt>
                <c:pt idx="9">
                  <c:v>Road capacity</c:v>
                </c:pt>
                <c:pt idx="10">
                  <c:v>Electrical Vehicle Charging Points</c:v>
                </c:pt>
              </c:strCache>
            </c:strRef>
          </c:cat>
          <c:val>
            <c:numRef>
              <c:f>'Tables and Graphs'!$C$399:$C$409</c:f>
              <c:numCache>
                <c:formatCode>General</c:formatCode>
                <c:ptCount val="11"/>
                <c:pt idx="0">
                  <c:v>8</c:v>
                </c:pt>
                <c:pt idx="1">
                  <c:v>58</c:v>
                </c:pt>
                <c:pt idx="2">
                  <c:v>47</c:v>
                </c:pt>
                <c:pt idx="3">
                  <c:v>46</c:v>
                </c:pt>
                <c:pt idx="4">
                  <c:v>42</c:v>
                </c:pt>
                <c:pt idx="5">
                  <c:v>39</c:v>
                </c:pt>
                <c:pt idx="6">
                  <c:v>44</c:v>
                </c:pt>
                <c:pt idx="7">
                  <c:v>50</c:v>
                </c:pt>
                <c:pt idx="8">
                  <c:v>42</c:v>
                </c:pt>
                <c:pt idx="9">
                  <c:v>48</c:v>
                </c:pt>
                <c:pt idx="10">
                  <c:v>18</c:v>
                </c:pt>
              </c:numCache>
            </c:numRef>
          </c:val>
          <c:extLst>
            <c:ext xmlns:c16="http://schemas.microsoft.com/office/drawing/2014/chart" uri="{C3380CC4-5D6E-409C-BE32-E72D297353CC}">
              <c16:uniqueId val="{00000001-2133-584D-88B0-7C0E090F9FDB}"/>
            </c:ext>
          </c:extLst>
        </c:ser>
        <c:ser>
          <c:idx val="2"/>
          <c:order val="2"/>
          <c:tx>
            <c:strRef>
              <c:f>'Tables and Graphs'!$D$398</c:f>
              <c:strCache>
                <c:ptCount val="1"/>
                <c:pt idx="0">
                  <c:v>We do not need any more of this even with new housing</c:v>
                </c:pt>
              </c:strCache>
            </c:strRef>
          </c:tx>
          <c:spPr>
            <a:solidFill>
              <a:schemeClr val="accent3"/>
            </a:solidFill>
            <a:ln>
              <a:noFill/>
            </a:ln>
            <a:effectLst/>
          </c:spPr>
          <c:invertIfNegative val="0"/>
          <c:cat>
            <c:strRef>
              <c:f>'Tables and Graphs'!$A$399:$A$409</c:f>
              <c:strCache>
                <c:ptCount val="11"/>
                <c:pt idx="0">
                  <c:v>Local shop</c:v>
                </c:pt>
                <c:pt idx="1">
                  <c:v>Local school</c:v>
                </c:pt>
                <c:pt idx="2">
                  <c:v>Local preschool</c:v>
                </c:pt>
                <c:pt idx="3">
                  <c:v>Leisure facilities</c:v>
                </c:pt>
                <c:pt idx="4">
                  <c:v>Park/play area</c:v>
                </c:pt>
                <c:pt idx="5">
                  <c:v>Health facilities (GP surgeries) </c:v>
                </c:pt>
                <c:pt idx="6">
                  <c:v>Gas/electricity/water supplies</c:v>
                </c:pt>
                <c:pt idx="7">
                  <c:v>Community facilities</c:v>
                </c:pt>
                <c:pt idx="8">
                  <c:v>Parking facilities</c:v>
                </c:pt>
                <c:pt idx="9">
                  <c:v>Road capacity</c:v>
                </c:pt>
                <c:pt idx="10">
                  <c:v>Electrical Vehicle Charging Points</c:v>
                </c:pt>
              </c:strCache>
            </c:strRef>
          </c:cat>
          <c:val>
            <c:numRef>
              <c:f>'Tables and Graphs'!$D$399:$D$409</c:f>
              <c:numCache>
                <c:formatCode>General</c:formatCode>
                <c:ptCount val="11"/>
                <c:pt idx="0">
                  <c:v>8</c:v>
                </c:pt>
                <c:pt idx="1">
                  <c:v>46</c:v>
                </c:pt>
                <c:pt idx="2">
                  <c:v>37</c:v>
                </c:pt>
                <c:pt idx="3">
                  <c:v>46</c:v>
                </c:pt>
                <c:pt idx="4">
                  <c:v>49</c:v>
                </c:pt>
                <c:pt idx="5">
                  <c:v>50</c:v>
                </c:pt>
                <c:pt idx="6">
                  <c:v>26</c:v>
                </c:pt>
                <c:pt idx="7">
                  <c:v>42</c:v>
                </c:pt>
                <c:pt idx="8">
                  <c:v>56</c:v>
                </c:pt>
                <c:pt idx="9">
                  <c:v>58</c:v>
                </c:pt>
                <c:pt idx="10">
                  <c:v>14</c:v>
                </c:pt>
              </c:numCache>
            </c:numRef>
          </c:val>
          <c:extLst>
            <c:ext xmlns:c16="http://schemas.microsoft.com/office/drawing/2014/chart" uri="{C3380CC4-5D6E-409C-BE32-E72D297353CC}">
              <c16:uniqueId val="{00000002-2133-584D-88B0-7C0E090F9FDB}"/>
            </c:ext>
          </c:extLst>
        </c:ser>
        <c:ser>
          <c:idx val="3"/>
          <c:order val="3"/>
          <c:tx>
            <c:strRef>
              <c:f>'Tables and Graphs'!$E$398</c:f>
              <c:strCache>
                <c:ptCount val="1"/>
                <c:pt idx="0">
                  <c:v>Don’t know</c:v>
                </c:pt>
              </c:strCache>
            </c:strRef>
          </c:tx>
          <c:spPr>
            <a:solidFill>
              <a:schemeClr val="accent4"/>
            </a:solidFill>
            <a:ln>
              <a:noFill/>
            </a:ln>
            <a:effectLst/>
          </c:spPr>
          <c:invertIfNegative val="0"/>
          <c:cat>
            <c:strRef>
              <c:f>'Tables and Graphs'!$A$399:$A$409</c:f>
              <c:strCache>
                <c:ptCount val="11"/>
                <c:pt idx="0">
                  <c:v>Local shop</c:v>
                </c:pt>
                <c:pt idx="1">
                  <c:v>Local school</c:v>
                </c:pt>
                <c:pt idx="2">
                  <c:v>Local preschool</c:v>
                </c:pt>
                <c:pt idx="3">
                  <c:v>Leisure facilities</c:v>
                </c:pt>
                <c:pt idx="4">
                  <c:v>Park/play area</c:v>
                </c:pt>
                <c:pt idx="5">
                  <c:v>Health facilities (GP surgeries) </c:v>
                </c:pt>
                <c:pt idx="6">
                  <c:v>Gas/electricity/water supplies</c:v>
                </c:pt>
                <c:pt idx="7">
                  <c:v>Community facilities</c:v>
                </c:pt>
                <c:pt idx="8">
                  <c:v>Parking facilities</c:v>
                </c:pt>
                <c:pt idx="9">
                  <c:v>Road capacity</c:v>
                </c:pt>
                <c:pt idx="10">
                  <c:v>Electrical Vehicle Charging Points</c:v>
                </c:pt>
              </c:strCache>
            </c:strRef>
          </c:cat>
          <c:val>
            <c:numRef>
              <c:f>'Tables and Graphs'!$E$399:$E$409</c:f>
              <c:numCache>
                <c:formatCode>General</c:formatCode>
                <c:ptCount val="11"/>
                <c:pt idx="0">
                  <c:v>3</c:v>
                </c:pt>
                <c:pt idx="1">
                  <c:v>13</c:v>
                </c:pt>
                <c:pt idx="2">
                  <c:v>17</c:v>
                </c:pt>
                <c:pt idx="3">
                  <c:v>10</c:v>
                </c:pt>
                <c:pt idx="4">
                  <c:v>6</c:v>
                </c:pt>
                <c:pt idx="5">
                  <c:v>11</c:v>
                </c:pt>
                <c:pt idx="6">
                  <c:v>20</c:v>
                </c:pt>
                <c:pt idx="7">
                  <c:v>12</c:v>
                </c:pt>
                <c:pt idx="8">
                  <c:v>9</c:v>
                </c:pt>
                <c:pt idx="9">
                  <c:v>13</c:v>
                </c:pt>
                <c:pt idx="10">
                  <c:v>10</c:v>
                </c:pt>
              </c:numCache>
            </c:numRef>
          </c:val>
          <c:extLst>
            <c:ext xmlns:c16="http://schemas.microsoft.com/office/drawing/2014/chart" uri="{C3380CC4-5D6E-409C-BE32-E72D297353CC}">
              <c16:uniqueId val="{00000003-2133-584D-88B0-7C0E090F9FDB}"/>
            </c:ext>
          </c:extLst>
        </c:ser>
        <c:dLbls>
          <c:showLegendKey val="0"/>
          <c:showVal val="0"/>
          <c:showCatName val="0"/>
          <c:showSerName val="0"/>
          <c:showPercent val="0"/>
          <c:showBubbleSize val="0"/>
        </c:dLbls>
        <c:gapWidth val="150"/>
        <c:overlap val="100"/>
        <c:axId val="76665936"/>
        <c:axId val="78930592"/>
      </c:barChart>
      <c:catAx>
        <c:axId val="76665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930592"/>
        <c:crosses val="autoZero"/>
        <c:auto val="1"/>
        <c:lblAlgn val="ctr"/>
        <c:lblOffset val="100"/>
        <c:noMultiLvlLbl val="0"/>
      </c:catAx>
      <c:valAx>
        <c:axId val="789305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65936"/>
        <c:crosses val="autoZero"/>
        <c:crossBetween val="between"/>
      </c:valAx>
      <c:spPr>
        <a:noFill/>
        <a:ln>
          <a:noFill/>
        </a:ln>
        <a:effectLst/>
      </c:spPr>
    </c:plotArea>
    <c:legend>
      <c:legendPos val="b"/>
      <c:layout>
        <c:manualLayout>
          <c:xMode val="edge"/>
          <c:yMode val="edge"/>
          <c:x val="0.12309128025663456"/>
          <c:y val="0.87183120614771414"/>
          <c:w val="0.73603966170895307"/>
          <c:h val="0.1281687938522858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'Tables and Graphs'!$B$417</c:f>
              <c:strCache>
                <c:ptCount val="1"/>
                <c:pt idx="0">
                  <c:v>Daily</c:v>
                </c:pt>
              </c:strCache>
            </c:strRef>
          </c:tx>
          <c:spPr>
            <a:solidFill>
              <a:schemeClr val="accent1"/>
            </a:solidFill>
            <a:ln>
              <a:noFill/>
            </a:ln>
            <a:effectLst/>
          </c:spPr>
          <c:invertIfNegative val="0"/>
          <c:cat>
            <c:strRef>
              <c:f>'Tables and Graphs'!$A$418:$A$422</c:f>
              <c:strCache>
                <c:ptCount val="5"/>
                <c:pt idx="0">
                  <c:v>Rencomb surgery</c:v>
                </c:pt>
                <c:pt idx="1">
                  <c:v>Northleach surgery</c:v>
                </c:pt>
                <c:pt idx="2">
                  <c:v>Cirencester Hospital</c:v>
                </c:pt>
                <c:pt idx="3">
                  <c:v>Other Surgery</c:v>
                </c:pt>
                <c:pt idx="4">
                  <c:v>Pharmacy</c:v>
                </c:pt>
              </c:strCache>
            </c:strRef>
          </c:cat>
          <c:val>
            <c:numRef>
              <c:f>'Tables and Graphs'!$B$418:$B$422</c:f>
              <c:numCache>
                <c:formatCode>General</c:formatCode>
                <c:ptCount val="5"/>
                <c:pt idx="0">
                  <c:v>0</c:v>
                </c:pt>
                <c:pt idx="1">
                  <c:v>1</c:v>
                </c:pt>
                <c:pt idx="2">
                  <c:v>0</c:v>
                </c:pt>
                <c:pt idx="3">
                  <c:v>0</c:v>
                </c:pt>
                <c:pt idx="4">
                  <c:v>0</c:v>
                </c:pt>
              </c:numCache>
            </c:numRef>
          </c:val>
          <c:extLst>
            <c:ext xmlns:c16="http://schemas.microsoft.com/office/drawing/2014/chart" uri="{C3380CC4-5D6E-409C-BE32-E72D297353CC}">
              <c16:uniqueId val="{00000000-24F1-1D42-A718-80F7A14A7992}"/>
            </c:ext>
          </c:extLst>
        </c:ser>
        <c:ser>
          <c:idx val="1"/>
          <c:order val="1"/>
          <c:tx>
            <c:strRef>
              <c:f>'Tables and Graphs'!$C$417</c:f>
              <c:strCache>
                <c:ptCount val="1"/>
                <c:pt idx="0">
                  <c:v>Weekly</c:v>
                </c:pt>
              </c:strCache>
            </c:strRef>
          </c:tx>
          <c:spPr>
            <a:solidFill>
              <a:schemeClr val="accent2"/>
            </a:solidFill>
            <a:ln>
              <a:noFill/>
            </a:ln>
            <a:effectLst/>
          </c:spPr>
          <c:invertIfNegative val="0"/>
          <c:cat>
            <c:strRef>
              <c:f>'Tables and Graphs'!$A$418:$A$422</c:f>
              <c:strCache>
                <c:ptCount val="5"/>
                <c:pt idx="0">
                  <c:v>Rencomb surgery</c:v>
                </c:pt>
                <c:pt idx="1">
                  <c:v>Northleach surgery</c:v>
                </c:pt>
                <c:pt idx="2">
                  <c:v>Cirencester Hospital</c:v>
                </c:pt>
                <c:pt idx="3">
                  <c:v>Other Surgery</c:v>
                </c:pt>
                <c:pt idx="4">
                  <c:v>Pharmacy</c:v>
                </c:pt>
              </c:strCache>
            </c:strRef>
          </c:cat>
          <c:val>
            <c:numRef>
              <c:f>'Tables and Graphs'!$C$418:$C$422</c:f>
              <c:numCache>
                <c:formatCode>General</c:formatCode>
                <c:ptCount val="5"/>
                <c:pt idx="0">
                  <c:v>1</c:v>
                </c:pt>
                <c:pt idx="1">
                  <c:v>0</c:v>
                </c:pt>
                <c:pt idx="2">
                  <c:v>0</c:v>
                </c:pt>
                <c:pt idx="3">
                  <c:v>0</c:v>
                </c:pt>
                <c:pt idx="4">
                  <c:v>3</c:v>
                </c:pt>
              </c:numCache>
            </c:numRef>
          </c:val>
          <c:extLst>
            <c:ext xmlns:c16="http://schemas.microsoft.com/office/drawing/2014/chart" uri="{C3380CC4-5D6E-409C-BE32-E72D297353CC}">
              <c16:uniqueId val="{00000001-24F1-1D42-A718-80F7A14A7992}"/>
            </c:ext>
          </c:extLst>
        </c:ser>
        <c:ser>
          <c:idx val="2"/>
          <c:order val="2"/>
          <c:tx>
            <c:strRef>
              <c:f>'Tables and Graphs'!$D$417</c:f>
              <c:strCache>
                <c:ptCount val="1"/>
                <c:pt idx="0">
                  <c:v>Monthly</c:v>
                </c:pt>
              </c:strCache>
            </c:strRef>
          </c:tx>
          <c:spPr>
            <a:solidFill>
              <a:schemeClr val="accent3"/>
            </a:solidFill>
            <a:ln>
              <a:noFill/>
            </a:ln>
            <a:effectLst/>
          </c:spPr>
          <c:invertIfNegative val="0"/>
          <c:cat>
            <c:strRef>
              <c:f>'Tables and Graphs'!$A$418:$A$422</c:f>
              <c:strCache>
                <c:ptCount val="5"/>
                <c:pt idx="0">
                  <c:v>Rencomb surgery</c:v>
                </c:pt>
                <c:pt idx="1">
                  <c:v>Northleach surgery</c:v>
                </c:pt>
                <c:pt idx="2">
                  <c:v>Cirencester Hospital</c:v>
                </c:pt>
                <c:pt idx="3">
                  <c:v>Other Surgery</c:v>
                </c:pt>
                <c:pt idx="4">
                  <c:v>Pharmacy</c:v>
                </c:pt>
              </c:strCache>
            </c:strRef>
          </c:cat>
          <c:val>
            <c:numRef>
              <c:f>'Tables and Graphs'!$D$418:$D$422</c:f>
              <c:numCache>
                <c:formatCode>General</c:formatCode>
                <c:ptCount val="5"/>
                <c:pt idx="0">
                  <c:v>13</c:v>
                </c:pt>
                <c:pt idx="1">
                  <c:v>9</c:v>
                </c:pt>
                <c:pt idx="2">
                  <c:v>1</c:v>
                </c:pt>
                <c:pt idx="3">
                  <c:v>1</c:v>
                </c:pt>
                <c:pt idx="4">
                  <c:v>12</c:v>
                </c:pt>
              </c:numCache>
            </c:numRef>
          </c:val>
          <c:extLst>
            <c:ext xmlns:c16="http://schemas.microsoft.com/office/drawing/2014/chart" uri="{C3380CC4-5D6E-409C-BE32-E72D297353CC}">
              <c16:uniqueId val="{00000002-24F1-1D42-A718-80F7A14A7992}"/>
            </c:ext>
          </c:extLst>
        </c:ser>
        <c:ser>
          <c:idx val="3"/>
          <c:order val="3"/>
          <c:tx>
            <c:strRef>
              <c:f>'Tables and Graphs'!$E$417</c:f>
              <c:strCache>
                <c:ptCount val="1"/>
                <c:pt idx="0">
                  <c:v>When need arises</c:v>
                </c:pt>
              </c:strCache>
            </c:strRef>
          </c:tx>
          <c:spPr>
            <a:solidFill>
              <a:schemeClr val="accent4"/>
            </a:solidFill>
            <a:ln>
              <a:noFill/>
            </a:ln>
            <a:effectLst/>
          </c:spPr>
          <c:invertIfNegative val="0"/>
          <c:cat>
            <c:strRef>
              <c:f>'Tables and Graphs'!$A$418:$A$422</c:f>
              <c:strCache>
                <c:ptCount val="5"/>
                <c:pt idx="0">
                  <c:v>Rencomb surgery</c:v>
                </c:pt>
                <c:pt idx="1">
                  <c:v>Northleach surgery</c:v>
                </c:pt>
                <c:pt idx="2">
                  <c:v>Cirencester Hospital</c:v>
                </c:pt>
                <c:pt idx="3">
                  <c:v>Other Surgery</c:v>
                </c:pt>
                <c:pt idx="4">
                  <c:v>Pharmacy</c:v>
                </c:pt>
              </c:strCache>
            </c:strRef>
          </c:cat>
          <c:val>
            <c:numRef>
              <c:f>'Tables and Graphs'!$E$418:$E$422</c:f>
              <c:numCache>
                <c:formatCode>General</c:formatCode>
                <c:ptCount val="5"/>
                <c:pt idx="0">
                  <c:v>72</c:v>
                </c:pt>
                <c:pt idx="1">
                  <c:v>47</c:v>
                </c:pt>
                <c:pt idx="2">
                  <c:v>95</c:v>
                </c:pt>
                <c:pt idx="3">
                  <c:v>23</c:v>
                </c:pt>
                <c:pt idx="4">
                  <c:v>88</c:v>
                </c:pt>
              </c:numCache>
            </c:numRef>
          </c:val>
          <c:extLst>
            <c:ext xmlns:c16="http://schemas.microsoft.com/office/drawing/2014/chart" uri="{C3380CC4-5D6E-409C-BE32-E72D297353CC}">
              <c16:uniqueId val="{00000003-24F1-1D42-A718-80F7A14A7992}"/>
            </c:ext>
          </c:extLst>
        </c:ser>
        <c:dLbls>
          <c:showLegendKey val="0"/>
          <c:showVal val="0"/>
          <c:showCatName val="0"/>
          <c:showSerName val="0"/>
          <c:showPercent val="0"/>
          <c:showBubbleSize val="0"/>
        </c:dLbls>
        <c:gapWidth val="150"/>
        <c:overlap val="100"/>
        <c:axId val="71808000"/>
        <c:axId val="71809632"/>
      </c:barChart>
      <c:catAx>
        <c:axId val="71808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809632"/>
        <c:crosses val="autoZero"/>
        <c:auto val="1"/>
        <c:lblAlgn val="ctr"/>
        <c:lblOffset val="100"/>
        <c:noMultiLvlLbl val="0"/>
      </c:catAx>
      <c:valAx>
        <c:axId val="718096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808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38618836887813E-2"/>
          <c:y val="8.2758699336260566E-2"/>
          <c:w val="0.89089476521270394"/>
          <c:h val="0.82315500435582822"/>
        </c:manualLayout>
      </c:layout>
      <c:barChart>
        <c:barDir val="col"/>
        <c:grouping val="clustered"/>
        <c:varyColors val="0"/>
        <c:ser>
          <c:idx val="0"/>
          <c:order val="0"/>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0-2175-A845-B6F9-C9D08B48FB6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and Graphs'!$A$49:$A$53</c:f>
              <c:strCache>
                <c:ptCount val="5"/>
                <c:pt idx="0">
                  <c:v>1 adult</c:v>
                </c:pt>
                <c:pt idx="1">
                  <c:v>2 adults</c:v>
                </c:pt>
                <c:pt idx="2">
                  <c:v>3 adults</c:v>
                </c:pt>
                <c:pt idx="3">
                  <c:v>4 adults</c:v>
                </c:pt>
                <c:pt idx="4">
                  <c:v>5 adults</c:v>
                </c:pt>
              </c:strCache>
            </c:strRef>
          </c:cat>
          <c:val>
            <c:numRef>
              <c:f>'Tables and Graphs'!$B$49:$B$53</c:f>
              <c:numCache>
                <c:formatCode>General</c:formatCode>
                <c:ptCount val="5"/>
                <c:pt idx="0">
                  <c:v>11</c:v>
                </c:pt>
                <c:pt idx="1">
                  <c:v>103</c:v>
                </c:pt>
                <c:pt idx="2">
                  <c:v>9</c:v>
                </c:pt>
                <c:pt idx="3">
                  <c:v>5</c:v>
                </c:pt>
                <c:pt idx="4">
                  <c:v>4</c:v>
                </c:pt>
              </c:numCache>
            </c:numRef>
          </c:val>
          <c:extLst>
            <c:ext xmlns:c16="http://schemas.microsoft.com/office/drawing/2014/chart" uri="{C3380CC4-5D6E-409C-BE32-E72D297353CC}">
              <c16:uniqueId val="{00000001-2175-A845-B6F9-C9D08B48FB63}"/>
            </c:ext>
          </c:extLst>
        </c:ser>
        <c:dLbls>
          <c:dLblPos val="outEnd"/>
          <c:showLegendKey val="0"/>
          <c:showVal val="1"/>
          <c:showCatName val="0"/>
          <c:showSerName val="0"/>
          <c:showPercent val="0"/>
          <c:showBubbleSize val="0"/>
        </c:dLbls>
        <c:gapWidth val="219"/>
        <c:overlap val="-27"/>
        <c:axId val="1883677759"/>
        <c:axId val="1884215631"/>
      </c:barChart>
      <c:catAx>
        <c:axId val="1883677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4215631"/>
        <c:crosses val="autoZero"/>
        <c:auto val="1"/>
        <c:lblAlgn val="ctr"/>
        <c:lblOffset val="100"/>
        <c:noMultiLvlLbl val="0"/>
      </c:catAx>
      <c:valAx>
        <c:axId val="18842156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36777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117187786563543"/>
          <c:y val="7.337451261196655E-2"/>
          <c:w val="0.70409884771980569"/>
          <c:h val="0.84320783836230395"/>
        </c:manualLayout>
      </c:layout>
      <c:barChart>
        <c:barDir val="bar"/>
        <c:grouping val="clustered"/>
        <c:varyColors val="0"/>
        <c:ser>
          <c:idx val="0"/>
          <c:order val="0"/>
          <c:spPr>
            <a:solidFill>
              <a:schemeClr val="accent1"/>
            </a:solidFill>
            <a:ln>
              <a:noFill/>
            </a:ln>
            <a:effectLst/>
          </c:spPr>
          <c:invertIfNegative val="0"/>
          <c:cat>
            <c:strRef>
              <c:f>'Tables and Graphs'!$A$427:$A$439</c:f>
              <c:strCache>
                <c:ptCount val="12"/>
                <c:pt idx="0">
                  <c:v>Cirencester</c:v>
                </c:pt>
                <c:pt idx="1">
                  <c:v>Cheltenham</c:v>
                </c:pt>
                <c:pt idx="2">
                  <c:v>Bourton on the Water</c:v>
                </c:pt>
                <c:pt idx="3">
                  <c:v>Gloucester</c:v>
                </c:pt>
                <c:pt idx="4">
                  <c:v>Winchcombe</c:v>
                </c:pt>
                <c:pt idx="5">
                  <c:v>Fairford</c:v>
                </c:pt>
                <c:pt idx="6">
                  <c:v>London</c:v>
                </c:pt>
                <c:pt idx="7">
                  <c:v>Southampton</c:v>
                </c:pt>
                <c:pt idx="8">
                  <c:v>Swindon</c:v>
                </c:pt>
                <c:pt idx="9">
                  <c:v>Cricklade</c:v>
                </c:pt>
                <c:pt idx="10">
                  <c:v>Wargrave</c:v>
                </c:pt>
                <c:pt idx="11">
                  <c:v>Can't find one</c:v>
                </c:pt>
              </c:strCache>
            </c:strRef>
          </c:cat>
          <c:val>
            <c:numRef>
              <c:f>'Tables and Graphs'!$B$427:$B$439</c:f>
              <c:numCache>
                <c:formatCode>General</c:formatCode>
                <c:ptCount val="13"/>
                <c:pt idx="0">
                  <c:v>69</c:v>
                </c:pt>
                <c:pt idx="1">
                  <c:v>20</c:v>
                </c:pt>
                <c:pt idx="2">
                  <c:v>7</c:v>
                </c:pt>
                <c:pt idx="3">
                  <c:v>5</c:v>
                </c:pt>
                <c:pt idx="4">
                  <c:v>3</c:v>
                </c:pt>
                <c:pt idx="5">
                  <c:v>2</c:v>
                </c:pt>
                <c:pt idx="6">
                  <c:v>2</c:v>
                </c:pt>
                <c:pt idx="7">
                  <c:v>1</c:v>
                </c:pt>
                <c:pt idx="8">
                  <c:v>1</c:v>
                </c:pt>
                <c:pt idx="9">
                  <c:v>1</c:v>
                </c:pt>
                <c:pt idx="10">
                  <c:v>1</c:v>
                </c:pt>
                <c:pt idx="11">
                  <c:v>2</c:v>
                </c:pt>
              </c:numCache>
            </c:numRef>
          </c:val>
          <c:extLst>
            <c:ext xmlns:c16="http://schemas.microsoft.com/office/drawing/2014/chart" uri="{C3380CC4-5D6E-409C-BE32-E72D297353CC}">
              <c16:uniqueId val="{00000000-D3A8-FE4C-B150-5648276F8A00}"/>
            </c:ext>
          </c:extLst>
        </c:ser>
        <c:dLbls>
          <c:showLegendKey val="0"/>
          <c:showVal val="0"/>
          <c:showCatName val="0"/>
          <c:showSerName val="0"/>
          <c:showPercent val="0"/>
          <c:showBubbleSize val="0"/>
        </c:dLbls>
        <c:gapWidth val="182"/>
        <c:axId val="1844017503"/>
        <c:axId val="113140048"/>
      </c:barChart>
      <c:catAx>
        <c:axId val="18440175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140048"/>
        <c:crosses val="autoZero"/>
        <c:auto val="1"/>
        <c:lblAlgn val="ctr"/>
        <c:lblOffset val="100"/>
        <c:noMultiLvlLbl val="0"/>
      </c:catAx>
      <c:valAx>
        <c:axId val="113140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401750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'Tables and Graphs'!$B$447</c:f>
              <c:strCache>
                <c:ptCount val="1"/>
                <c:pt idx="0">
                  <c:v>Daily</c:v>
                </c:pt>
              </c:strCache>
            </c:strRef>
          </c:tx>
          <c:spPr>
            <a:solidFill>
              <a:schemeClr val="accent1"/>
            </a:solidFill>
            <a:ln>
              <a:noFill/>
            </a:ln>
            <a:effectLst/>
          </c:spPr>
          <c:invertIfNegative val="0"/>
          <c:cat>
            <c:strRef>
              <c:f>'Tables and Graphs'!$A$448:$A$456</c:f>
              <c:strCache>
                <c:ptCount val="9"/>
                <c:pt idx="0">
                  <c:v>Pre-School</c:v>
                </c:pt>
                <c:pt idx="1">
                  <c:v>School</c:v>
                </c:pt>
                <c:pt idx="2">
                  <c:v>Village Hall (Pre COVID-19)</c:v>
                </c:pt>
                <c:pt idx="3">
                  <c:v>Cricket pitch</c:v>
                </c:pt>
                <c:pt idx="4">
                  <c:v>Tennis courts</c:v>
                </c:pt>
                <c:pt idx="5">
                  <c:v>Children’s playground</c:v>
                </c:pt>
                <c:pt idx="6">
                  <c:v>Football pitch</c:v>
                </c:pt>
                <c:pt idx="7">
                  <c:v>Church</c:v>
                </c:pt>
                <c:pt idx="8">
                  <c:v>Fitness apparatus</c:v>
                </c:pt>
              </c:strCache>
            </c:strRef>
          </c:cat>
          <c:val>
            <c:numRef>
              <c:f>'Tables and Graphs'!$B$448:$B$456</c:f>
              <c:numCache>
                <c:formatCode>General</c:formatCode>
                <c:ptCount val="9"/>
                <c:pt idx="0">
                  <c:v>7</c:v>
                </c:pt>
                <c:pt idx="1">
                  <c:v>11</c:v>
                </c:pt>
                <c:pt idx="2">
                  <c:v>1</c:v>
                </c:pt>
                <c:pt idx="3">
                  <c:v>0</c:v>
                </c:pt>
                <c:pt idx="4">
                  <c:v>2</c:v>
                </c:pt>
                <c:pt idx="5">
                  <c:v>4</c:v>
                </c:pt>
                <c:pt idx="6">
                  <c:v>3</c:v>
                </c:pt>
                <c:pt idx="7">
                  <c:v>1</c:v>
                </c:pt>
                <c:pt idx="8">
                  <c:v>1</c:v>
                </c:pt>
              </c:numCache>
            </c:numRef>
          </c:val>
          <c:extLst>
            <c:ext xmlns:c16="http://schemas.microsoft.com/office/drawing/2014/chart" uri="{C3380CC4-5D6E-409C-BE32-E72D297353CC}">
              <c16:uniqueId val="{00000000-D5F1-004C-96D0-9C00439CF80C}"/>
            </c:ext>
          </c:extLst>
        </c:ser>
        <c:ser>
          <c:idx val="1"/>
          <c:order val="1"/>
          <c:tx>
            <c:strRef>
              <c:f>'Tables and Graphs'!$C$447</c:f>
              <c:strCache>
                <c:ptCount val="1"/>
                <c:pt idx="0">
                  <c:v>Weekly</c:v>
                </c:pt>
              </c:strCache>
            </c:strRef>
          </c:tx>
          <c:spPr>
            <a:solidFill>
              <a:schemeClr val="accent2"/>
            </a:solidFill>
            <a:ln>
              <a:noFill/>
            </a:ln>
            <a:effectLst/>
          </c:spPr>
          <c:invertIfNegative val="0"/>
          <c:cat>
            <c:strRef>
              <c:f>'Tables and Graphs'!$A$448:$A$456</c:f>
              <c:strCache>
                <c:ptCount val="9"/>
                <c:pt idx="0">
                  <c:v>Pre-School</c:v>
                </c:pt>
                <c:pt idx="1">
                  <c:v>School</c:v>
                </c:pt>
                <c:pt idx="2">
                  <c:v>Village Hall (Pre COVID-19)</c:v>
                </c:pt>
                <c:pt idx="3">
                  <c:v>Cricket pitch</c:v>
                </c:pt>
                <c:pt idx="4">
                  <c:v>Tennis courts</c:v>
                </c:pt>
                <c:pt idx="5">
                  <c:v>Children’s playground</c:v>
                </c:pt>
                <c:pt idx="6">
                  <c:v>Football pitch</c:v>
                </c:pt>
                <c:pt idx="7">
                  <c:v>Church</c:v>
                </c:pt>
                <c:pt idx="8">
                  <c:v>Fitness apparatus</c:v>
                </c:pt>
              </c:strCache>
            </c:strRef>
          </c:cat>
          <c:val>
            <c:numRef>
              <c:f>'Tables and Graphs'!$C$448:$C$456</c:f>
              <c:numCache>
                <c:formatCode>General</c:formatCode>
                <c:ptCount val="9"/>
                <c:pt idx="0">
                  <c:v>2</c:v>
                </c:pt>
                <c:pt idx="1">
                  <c:v>4</c:v>
                </c:pt>
                <c:pt idx="2">
                  <c:v>17</c:v>
                </c:pt>
                <c:pt idx="3">
                  <c:v>0</c:v>
                </c:pt>
                <c:pt idx="4">
                  <c:v>26</c:v>
                </c:pt>
                <c:pt idx="5">
                  <c:v>4</c:v>
                </c:pt>
                <c:pt idx="6">
                  <c:v>14</c:v>
                </c:pt>
                <c:pt idx="7">
                  <c:v>7</c:v>
                </c:pt>
                <c:pt idx="8">
                  <c:v>5</c:v>
                </c:pt>
              </c:numCache>
            </c:numRef>
          </c:val>
          <c:extLst>
            <c:ext xmlns:c16="http://schemas.microsoft.com/office/drawing/2014/chart" uri="{C3380CC4-5D6E-409C-BE32-E72D297353CC}">
              <c16:uniqueId val="{00000001-D5F1-004C-96D0-9C00439CF80C}"/>
            </c:ext>
          </c:extLst>
        </c:ser>
        <c:ser>
          <c:idx val="2"/>
          <c:order val="2"/>
          <c:tx>
            <c:strRef>
              <c:f>'Tables and Graphs'!$D$447</c:f>
              <c:strCache>
                <c:ptCount val="1"/>
                <c:pt idx="0">
                  <c:v>Monthly</c:v>
                </c:pt>
              </c:strCache>
            </c:strRef>
          </c:tx>
          <c:spPr>
            <a:solidFill>
              <a:schemeClr val="accent3"/>
            </a:solidFill>
            <a:ln>
              <a:noFill/>
            </a:ln>
            <a:effectLst/>
          </c:spPr>
          <c:invertIfNegative val="0"/>
          <c:cat>
            <c:strRef>
              <c:f>'Tables and Graphs'!$A$448:$A$456</c:f>
              <c:strCache>
                <c:ptCount val="9"/>
                <c:pt idx="0">
                  <c:v>Pre-School</c:v>
                </c:pt>
                <c:pt idx="1">
                  <c:v>School</c:v>
                </c:pt>
                <c:pt idx="2">
                  <c:v>Village Hall (Pre COVID-19)</c:v>
                </c:pt>
                <c:pt idx="3">
                  <c:v>Cricket pitch</c:v>
                </c:pt>
                <c:pt idx="4">
                  <c:v>Tennis courts</c:v>
                </c:pt>
                <c:pt idx="5">
                  <c:v>Children’s playground</c:v>
                </c:pt>
                <c:pt idx="6">
                  <c:v>Football pitch</c:v>
                </c:pt>
                <c:pt idx="7">
                  <c:v>Church</c:v>
                </c:pt>
                <c:pt idx="8">
                  <c:v>Fitness apparatus</c:v>
                </c:pt>
              </c:strCache>
            </c:strRef>
          </c:cat>
          <c:val>
            <c:numRef>
              <c:f>'Tables and Graphs'!$D$448:$D$456</c:f>
              <c:numCache>
                <c:formatCode>General</c:formatCode>
                <c:ptCount val="9"/>
                <c:pt idx="0">
                  <c:v>0</c:v>
                </c:pt>
                <c:pt idx="1">
                  <c:v>1</c:v>
                </c:pt>
                <c:pt idx="2">
                  <c:v>40</c:v>
                </c:pt>
                <c:pt idx="3">
                  <c:v>8</c:v>
                </c:pt>
                <c:pt idx="4">
                  <c:v>12</c:v>
                </c:pt>
                <c:pt idx="5">
                  <c:v>18</c:v>
                </c:pt>
                <c:pt idx="6">
                  <c:v>16</c:v>
                </c:pt>
                <c:pt idx="7">
                  <c:v>21</c:v>
                </c:pt>
                <c:pt idx="8">
                  <c:v>7</c:v>
                </c:pt>
              </c:numCache>
            </c:numRef>
          </c:val>
          <c:extLst>
            <c:ext xmlns:c16="http://schemas.microsoft.com/office/drawing/2014/chart" uri="{C3380CC4-5D6E-409C-BE32-E72D297353CC}">
              <c16:uniqueId val="{00000002-D5F1-004C-96D0-9C00439CF80C}"/>
            </c:ext>
          </c:extLst>
        </c:ser>
        <c:ser>
          <c:idx val="3"/>
          <c:order val="3"/>
          <c:tx>
            <c:strRef>
              <c:f>'Tables and Graphs'!$E$447</c:f>
              <c:strCache>
                <c:ptCount val="1"/>
                <c:pt idx="0">
                  <c:v>Yearly</c:v>
                </c:pt>
              </c:strCache>
            </c:strRef>
          </c:tx>
          <c:spPr>
            <a:solidFill>
              <a:schemeClr val="accent4"/>
            </a:solidFill>
            <a:ln>
              <a:noFill/>
            </a:ln>
            <a:effectLst/>
          </c:spPr>
          <c:invertIfNegative val="0"/>
          <c:cat>
            <c:strRef>
              <c:f>'Tables and Graphs'!$A$448:$A$456</c:f>
              <c:strCache>
                <c:ptCount val="9"/>
                <c:pt idx="0">
                  <c:v>Pre-School</c:v>
                </c:pt>
                <c:pt idx="1">
                  <c:v>School</c:v>
                </c:pt>
                <c:pt idx="2">
                  <c:v>Village Hall (Pre COVID-19)</c:v>
                </c:pt>
                <c:pt idx="3">
                  <c:v>Cricket pitch</c:v>
                </c:pt>
                <c:pt idx="4">
                  <c:v>Tennis courts</c:v>
                </c:pt>
                <c:pt idx="5">
                  <c:v>Children’s playground</c:v>
                </c:pt>
                <c:pt idx="6">
                  <c:v>Football pitch</c:v>
                </c:pt>
                <c:pt idx="7">
                  <c:v>Church</c:v>
                </c:pt>
                <c:pt idx="8">
                  <c:v>Fitness apparatus</c:v>
                </c:pt>
              </c:strCache>
            </c:strRef>
          </c:cat>
          <c:val>
            <c:numRef>
              <c:f>'Tables and Graphs'!$E$448:$E$456</c:f>
              <c:numCache>
                <c:formatCode>General</c:formatCode>
                <c:ptCount val="9"/>
                <c:pt idx="0">
                  <c:v>2</c:v>
                </c:pt>
                <c:pt idx="1">
                  <c:v>0</c:v>
                </c:pt>
                <c:pt idx="2">
                  <c:v>49</c:v>
                </c:pt>
                <c:pt idx="3">
                  <c:v>14</c:v>
                </c:pt>
                <c:pt idx="4">
                  <c:v>7</c:v>
                </c:pt>
                <c:pt idx="5">
                  <c:v>12</c:v>
                </c:pt>
                <c:pt idx="6">
                  <c:v>18</c:v>
                </c:pt>
                <c:pt idx="7">
                  <c:v>52</c:v>
                </c:pt>
                <c:pt idx="8">
                  <c:v>13</c:v>
                </c:pt>
              </c:numCache>
            </c:numRef>
          </c:val>
          <c:extLst>
            <c:ext xmlns:c16="http://schemas.microsoft.com/office/drawing/2014/chart" uri="{C3380CC4-5D6E-409C-BE32-E72D297353CC}">
              <c16:uniqueId val="{00000003-D5F1-004C-96D0-9C00439CF80C}"/>
            </c:ext>
          </c:extLst>
        </c:ser>
        <c:ser>
          <c:idx val="4"/>
          <c:order val="4"/>
          <c:tx>
            <c:strRef>
              <c:f>'Tables and Graphs'!$F$447</c:f>
              <c:strCache>
                <c:ptCount val="1"/>
                <c:pt idx="0">
                  <c:v>Not at all</c:v>
                </c:pt>
              </c:strCache>
            </c:strRef>
          </c:tx>
          <c:spPr>
            <a:solidFill>
              <a:schemeClr val="accent5"/>
            </a:solidFill>
            <a:ln>
              <a:noFill/>
            </a:ln>
            <a:effectLst/>
          </c:spPr>
          <c:invertIfNegative val="0"/>
          <c:cat>
            <c:strRef>
              <c:f>'Tables and Graphs'!$A$448:$A$456</c:f>
              <c:strCache>
                <c:ptCount val="9"/>
                <c:pt idx="0">
                  <c:v>Pre-School</c:v>
                </c:pt>
                <c:pt idx="1">
                  <c:v>School</c:v>
                </c:pt>
                <c:pt idx="2">
                  <c:v>Village Hall (Pre COVID-19)</c:v>
                </c:pt>
                <c:pt idx="3">
                  <c:v>Cricket pitch</c:v>
                </c:pt>
                <c:pt idx="4">
                  <c:v>Tennis courts</c:v>
                </c:pt>
                <c:pt idx="5">
                  <c:v>Children’s playground</c:v>
                </c:pt>
                <c:pt idx="6">
                  <c:v>Football pitch</c:v>
                </c:pt>
                <c:pt idx="7">
                  <c:v>Church</c:v>
                </c:pt>
                <c:pt idx="8">
                  <c:v>Fitness apparatus</c:v>
                </c:pt>
              </c:strCache>
            </c:strRef>
          </c:cat>
          <c:val>
            <c:numRef>
              <c:f>'Tables and Graphs'!$F$448:$F$456</c:f>
              <c:numCache>
                <c:formatCode>General</c:formatCode>
                <c:ptCount val="9"/>
                <c:pt idx="0">
                  <c:v>110</c:v>
                </c:pt>
                <c:pt idx="1">
                  <c:v>105</c:v>
                </c:pt>
                <c:pt idx="2">
                  <c:v>25</c:v>
                </c:pt>
                <c:pt idx="3">
                  <c:v>101</c:v>
                </c:pt>
                <c:pt idx="4">
                  <c:v>81</c:v>
                </c:pt>
                <c:pt idx="5">
                  <c:v>86</c:v>
                </c:pt>
                <c:pt idx="6">
                  <c:v>74</c:v>
                </c:pt>
                <c:pt idx="7">
                  <c:v>47</c:v>
                </c:pt>
                <c:pt idx="8">
                  <c:v>101</c:v>
                </c:pt>
              </c:numCache>
            </c:numRef>
          </c:val>
          <c:extLst>
            <c:ext xmlns:c16="http://schemas.microsoft.com/office/drawing/2014/chart" uri="{C3380CC4-5D6E-409C-BE32-E72D297353CC}">
              <c16:uniqueId val="{00000004-D5F1-004C-96D0-9C00439CF80C}"/>
            </c:ext>
          </c:extLst>
        </c:ser>
        <c:dLbls>
          <c:showLegendKey val="0"/>
          <c:showVal val="0"/>
          <c:showCatName val="0"/>
          <c:showSerName val="0"/>
          <c:showPercent val="0"/>
          <c:showBubbleSize val="0"/>
        </c:dLbls>
        <c:gapWidth val="150"/>
        <c:overlap val="100"/>
        <c:axId val="112051392"/>
        <c:axId val="112053024"/>
      </c:barChart>
      <c:catAx>
        <c:axId val="112051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053024"/>
        <c:crosses val="autoZero"/>
        <c:auto val="1"/>
        <c:lblAlgn val="ctr"/>
        <c:lblOffset val="100"/>
        <c:noMultiLvlLbl val="0"/>
      </c:catAx>
      <c:valAx>
        <c:axId val="1120530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051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extLst>
              <c:ext xmlns:c16="http://schemas.microsoft.com/office/drawing/2014/chart" uri="{C3380CC4-5D6E-409C-BE32-E72D297353CC}">
                <c16:uniqueId val="{00000001-E327-A14D-83CE-4B119727EF8F}"/>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extLst>
              <c:ext xmlns:c16="http://schemas.microsoft.com/office/drawing/2014/chart" uri="{C3380CC4-5D6E-409C-BE32-E72D297353CC}">
                <c16:uniqueId val="{00000003-E327-A14D-83CE-4B119727EF8F}"/>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extLst>
              <c:ext xmlns:c16="http://schemas.microsoft.com/office/drawing/2014/chart" uri="{C3380CC4-5D6E-409C-BE32-E72D297353CC}">
                <c16:uniqueId val="{00000005-E327-A14D-83CE-4B119727EF8F}"/>
              </c:ext>
            </c:extLst>
          </c:dPt>
          <c:cat>
            <c:strRef>
              <c:f>'Tables and Graphs'!$A$465:$A$467</c:f>
              <c:strCache>
                <c:ptCount val="3"/>
                <c:pt idx="0">
                  <c:v>Good</c:v>
                </c:pt>
                <c:pt idx="1">
                  <c:v>Adequate for the needs of the village</c:v>
                </c:pt>
                <c:pt idx="2">
                  <c:v>Poor</c:v>
                </c:pt>
              </c:strCache>
            </c:strRef>
          </c:cat>
          <c:val>
            <c:numRef>
              <c:f>'Tables and Graphs'!$B$465:$B$467</c:f>
              <c:numCache>
                <c:formatCode>General</c:formatCode>
                <c:ptCount val="3"/>
                <c:pt idx="0">
                  <c:v>117</c:v>
                </c:pt>
                <c:pt idx="1">
                  <c:v>19</c:v>
                </c:pt>
                <c:pt idx="2">
                  <c:v>3</c:v>
                </c:pt>
              </c:numCache>
            </c:numRef>
          </c:val>
          <c:extLst>
            <c:ext xmlns:c16="http://schemas.microsoft.com/office/drawing/2014/chart" uri="{C3380CC4-5D6E-409C-BE32-E72D297353CC}">
              <c16:uniqueId val="{00000006-E327-A14D-83CE-4B119727EF8F}"/>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948-0843-B4A5-5E4C1CA79B0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948-0843-B4A5-5E4C1CA79B0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948-0843-B4A5-5E4C1CA79B0E}"/>
              </c:ext>
            </c:extLst>
          </c:dPt>
          <c:cat>
            <c:strRef>
              <c:f>'Tables and Graphs'!$A$479:$A$481</c:f>
              <c:strCache>
                <c:ptCount val="3"/>
                <c:pt idx="0">
                  <c:v>Good</c:v>
                </c:pt>
                <c:pt idx="1">
                  <c:v>Adequate for the needs of the village</c:v>
                </c:pt>
                <c:pt idx="2">
                  <c:v>Poor</c:v>
                </c:pt>
              </c:strCache>
            </c:strRef>
          </c:cat>
          <c:val>
            <c:numRef>
              <c:f>'Tables and Graphs'!$B$479:$B$481</c:f>
              <c:numCache>
                <c:formatCode>General</c:formatCode>
                <c:ptCount val="3"/>
                <c:pt idx="0">
                  <c:v>90</c:v>
                </c:pt>
                <c:pt idx="1">
                  <c:v>30</c:v>
                </c:pt>
                <c:pt idx="2">
                  <c:v>19</c:v>
                </c:pt>
              </c:numCache>
            </c:numRef>
          </c:val>
          <c:extLst>
            <c:ext xmlns:c16="http://schemas.microsoft.com/office/drawing/2014/chart" uri="{C3380CC4-5D6E-409C-BE32-E72D297353CC}">
              <c16:uniqueId val="{00000006-3948-0843-B4A5-5E4C1CA79B0E}"/>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586929545654187E-2"/>
          <c:w val="0.93894719084968292"/>
          <c:h val="0.78141289208697118"/>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378-174D-A478-0B3293C5333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378-174D-A478-0B3293C53330}"/>
              </c:ext>
            </c:extLst>
          </c:dPt>
          <c:cat>
            <c:strRef>
              <c:f>'Tables and Graphs'!$A$494:$A$495</c:f>
              <c:strCache>
                <c:ptCount val="2"/>
                <c:pt idx="0">
                  <c:v>Yes</c:v>
                </c:pt>
                <c:pt idx="1">
                  <c:v>No</c:v>
                </c:pt>
              </c:strCache>
            </c:strRef>
          </c:cat>
          <c:val>
            <c:numRef>
              <c:f>'Tables and Graphs'!$B$494:$B$495</c:f>
              <c:numCache>
                <c:formatCode>General</c:formatCode>
                <c:ptCount val="2"/>
                <c:pt idx="0">
                  <c:v>89</c:v>
                </c:pt>
                <c:pt idx="1">
                  <c:v>45</c:v>
                </c:pt>
              </c:numCache>
            </c:numRef>
          </c:val>
          <c:extLst>
            <c:ext xmlns:c16="http://schemas.microsoft.com/office/drawing/2014/chart" uri="{C3380CC4-5D6E-409C-BE32-E72D297353CC}">
              <c16:uniqueId val="{00000004-D378-174D-A478-0B3293C53330}"/>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strRef>
              <c:f>'Tables and Graphs'!$A$545:$A$549</c:f>
              <c:strCache>
                <c:ptCount val="5"/>
                <c:pt idx="0">
                  <c:v>Extremley important</c:v>
                </c:pt>
                <c:pt idx="1">
                  <c:v>Very Important</c:v>
                </c:pt>
                <c:pt idx="2">
                  <c:v>Important</c:v>
                </c:pt>
                <c:pt idx="3">
                  <c:v>Faily important</c:v>
                </c:pt>
                <c:pt idx="4">
                  <c:v>Not Important</c:v>
                </c:pt>
              </c:strCache>
            </c:strRef>
          </c:cat>
          <c:val>
            <c:numRef>
              <c:f>'Tables and Graphs'!$B$545:$B$549</c:f>
              <c:numCache>
                <c:formatCode>General</c:formatCode>
                <c:ptCount val="5"/>
                <c:pt idx="0">
                  <c:v>97</c:v>
                </c:pt>
                <c:pt idx="1">
                  <c:v>24</c:v>
                </c:pt>
                <c:pt idx="2">
                  <c:v>12</c:v>
                </c:pt>
                <c:pt idx="3">
                  <c:v>1</c:v>
                </c:pt>
                <c:pt idx="4">
                  <c:v>2</c:v>
                </c:pt>
              </c:numCache>
            </c:numRef>
          </c:val>
          <c:extLst>
            <c:ext xmlns:c16="http://schemas.microsoft.com/office/drawing/2014/chart" uri="{C3380CC4-5D6E-409C-BE32-E72D297353CC}">
              <c16:uniqueId val="{00000000-0884-1741-A3C0-7C9CB21C103F}"/>
            </c:ext>
          </c:extLst>
        </c:ser>
        <c:dLbls>
          <c:showLegendKey val="0"/>
          <c:showVal val="0"/>
          <c:showCatName val="0"/>
          <c:showSerName val="0"/>
          <c:showPercent val="0"/>
          <c:showBubbleSize val="0"/>
        </c:dLbls>
        <c:gapWidth val="150"/>
        <c:axId val="1856941359"/>
        <c:axId val="1856942991"/>
      </c:barChart>
      <c:catAx>
        <c:axId val="1856941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856942991"/>
        <c:crosses val="autoZero"/>
        <c:auto val="1"/>
        <c:lblAlgn val="ctr"/>
        <c:lblOffset val="100"/>
        <c:noMultiLvlLbl val="0"/>
      </c:catAx>
      <c:valAx>
        <c:axId val="18569429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8569413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90177097113168"/>
          <c:y val="0.12824233364103507"/>
          <c:w val="0.36279914147778392"/>
          <c:h val="0.77300688328086786"/>
        </c:manualLayout>
      </c:layout>
      <c:doughnutChart>
        <c:varyColors val="1"/>
        <c:ser>
          <c:idx val="0"/>
          <c:order val="0"/>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extLst>
              <c:ext xmlns:c16="http://schemas.microsoft.com/office/drawing/2014/chart" uri="{C3380CC4-5D6E-409C-BE32-E72D297353CC}">
                <c16:uniqueId val="{00000001-8042-004B-B3A6-8C7C5E4A3AC8}"/>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extLst>
              <c:ext xmlns:c16="http://schemas.microsoft.com/office/drawing/2014/chart" uri="{C3380CC4-5D6E-409C-BE32-E72D297353CC}">
                <c16:uniqueId val="{00000003-8042-004B-B3A6-8C7C5E4A3AC8}"/>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extLst>
              <c:ext xmlns:c16="http://schemas.microsoft.com/office/drawing/2014/chart" uri="{C3380CC4-5D6E-409C-BE32-E72D297353CC}">
                <c16:uniqueId val="{00000005-8042-004B-B3A6-8C7C5E4A3AC8}"/>
              </c:ext>
            </c:extLst>
          </c:dPt>
          <c:dPt>
            <c:idx val="3"/>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extLst>
              <c:ext xmlns:c16="http://schemas.microsoft.com/office/drawing/2014/chart" uri="{C3380CC4-5D6E-409C-BE32-E72D297353CC}">
                <c16:uniqueId val="{00000007-8042-004B-B3A6-8C7C5E4A3AC8}"/>
              </c:ext>
            </c:extLst>
          </c:dPt>
          <c:dPt>
            <c:idx val="4"/>
            <c:bubble3D val="0"/>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extLst>
              <c:ext xmlns:c16="http://schemas.microsoft.com/office/drawing/2014/chart" uri="{C3380CC4-5D6E-409C-BE32-E72D297353CC}">
                <c16:uniqueId val="{00000009-8042-004B-B3A6-8C7C5E4A3AC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'Tables and Graphs'!$A$568:$A$572</c:f>
              <c:strCache>
                <c:ptCount val="5"/>
                <c:pt idx="0">
                  <c:v>Not important</c:v>
                </c:pt>
                <c:pt idx="1">
                  <c:v>Fairly important</c:v>
                </c:pt>
                <c:pt idx="2">
                  <c:v>Important</c:v>
                </c:pt>
                <c:pt idx="3">
                  <c:v>Very important </c:v>
                </c:pt>
                <c:pt idx="4">
                  <c:v>Not sure/don’t know</c:v>
                </c:pt>
              </c:strCache>
            </c:strRef>
          </c:cat>
          <c:val>
            <c:numRef>
              <c:f>'Tables and Graphs'!$B$568:$B$572</c:f>
              <c:numCache>
                <c:formatCode>General</c:formatCode>
                <c:ptCount val="5"/>
                <c:pt idx="0">
                  <c:v>8</c:v>
                </c:pt>
                <c:pt idx="1">
                  <c:v>30</c:v>
                </c:pt>
                <c:pt idx="2">
                  <c:v>39</c:v>
                </c:pt>
                <c:pt idx="3">
                  <c:v>49</c:v>
                </c:pt>
                <c:pt idx="4">
                  <c:v>12</c:v>
                </c:pt>
              </c:numCache>
            </c:numRef>
          </c:val>
          <c:extLst>
            <c:ext xmlns:c16="http://schemas.microsoft.com/office/drawing/2014/chart" uri="{C3380CC4-5D6E-409C-BE32-E72D297353CC}">
              <c16:uniqueId val="{0000000A-8042-004B-B3A6-8C7C5E4A3AC8}"/>
            </c:ext>
          </c:extLst>
        </c:ser>
        <c:dLbls>
          <c:showLegendKey val="0"/>
          <c:showVal val="0"/>
          <c:showCatName val="0"/>
          <c:showSerName val="0"/>
          <c:showPercent val="1"/>
          <c:showBubbleSize val="0"/>
          <c:showLeaderLines val="1"/>
        </c:dLbls>
        <c:firstSliceAng val="0"/>
        <c:holeSize val="75"/>
      </c:doughnutChart>
      <c:spPr>
        <a:noFill/>
        <a:ln>
          <a:noFill/>
        </a:ln>
        <a:effectLst/>
      </c:spPr>
    </c:plotArea>
    <c:legend>
      <c:legendPos val="b"/>
      <c:layout>
        <c:manualLayout>
          <c:xMode val="edge"/>
          <c:yMode val="edge"/>
          <c:x val="0.74283604978109885"/>
          <c:y val="0.14341794805240424"/>
          <c:w val="0.20355920796677104"/>
          <c:h val="0.8194041385555453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w="25400">
              <a:solidFill>
                <a:schemeClr val="lt1"/>
              </a:solidFill>
            </a:ln>
            <a:effectLst/>
            <a:sp3d contourW="25400">
              <a:contourClr>
                <a:schemeClr val="lt1"/>
              </a:contourClr>
            </a:sp3d>
          </c:spPr>
          <c:invertIfNegative val="0"/>
          <c:cat>
            <c:strRef>
              <c:f>'Tables and Graphs'!$A$579:$A$580</c:f>
              <c:strCache>
                <c:ptCount val="2"/>
                <c:pt idx="0">
                  <c:v>Yes</c:v>
                </c:pt>
                <c:pt idx="1">
                  <c:v>No</c:v>
                </c:pt>
              </c:strCache>
            </c:strRef>
          </c:cat>
          <c:val>
            <c:numRef>
              <c:f>'Tables and Graphs'!$B$579:$B$580</c:f>
              <c:numCache>
                <c:formatCode>General</c:formatCode>
                <c:ptCount val="2"/>
                <c:pt idx="0">
                  <c:v>123</c:v>
                </c:pt>
                <c:pt idx="1">
                  <c:v>15</c:v>
                </c:pt>
              </c:numCache>
            </c:numRef>
          </c:val>
          <c:extLst>
            <c:ext xmlns:c16="http://schemas.microsoft.com/office/drawing/2014/chart" uri="{C3380CC4-5D6E-409C-BE32-E72D297353CC}">
              <c16:uniqueId val="{00000000-5852-4A45-A402-FD070F8D3817}"/>
            </c:ext>
          </c:extLst>
        </c:ser>
        <c:dLbls>
          <c:showLegendKey val="0"/>
          <c:showVal val="0"/>
          <c:showCatName val="0"/>
          <c:showSerName val="0"/>
          <c:showPercent val="0"/>
          <c:showBubbleSize val="0"/>
        </c:dLbls>
        <c:gapWidth val="150"/>
        <c:shape val="box"/>
        <c:axId val="1810197279"/>
        <c:axId val="1806900815"/>
        <c:axId val="0"/>
      </c:bar3DChart>
      <c:catAx>
        <c:axId val="181019727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6900815"/>
        <c:crosses val="autoZero"/>
        <c:auto val="1"/>
        <c:lblAlgn val="ctr"/>
        <c:lblOffset val="100"/>
        <c:noMultiLvlLbl val="0"/>
      </c:catAx>
      <c:valAx>
        <c:axId val="18069008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01972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w="25400">
              <a:solidFill>
                <a:schemeClr val="lt1"/>
              </a:solidFill>
            </a:ln>
            <a:effectLst/>
            <a:sp3d contourW="25400">
              <a:contourClr>
                <a:schemeClr val="lt1"/>
              </a:contourClr>
            </a:sp3d>
          </c:spPr>
          <c:invertIfNegative val="0"/>
          <c:cat>
            <c:strRef>
              <c:f>'Tables and Graphs'!$A$588:$A$589</c:f>
              <c:strCache>
                <c:ptCount val="2"/>
                <c:pt idx="0">
                  <c:v>Yes</c:v>
                </c:pt>
                <c:pt idx="1">
                  <c:v>No</c:v>
                </c:pt>
              </c:strCache>
            </c:strRef>
          </c:cat>
          <c:val>
            <c:numRef>
              <c:f>'Tables and Graphs'!$B$588:$B$589</c:f>
              <c:numCache>
                <c:formatCode>General</c:formatCode>
                <c:ptCount val="2"/>
                <c:pt idx="0">
                  <c:v>81</c:v>
                </c:pt>
                <c:pt idx="1">
                  <c:v>58</c:v>
                </c:pt>
              </c:numCache>
            </c:numRef>
          </c:val>
          <c:extLst>
            <c:ext xmlns:c16="http://schemas.microsoft.com/office/drawing/2014/chart" uri="{C3380CC4-5D6E-409C-BE32-E72D297353CC}">
              <c16:uniqueId val="{00000000-1CC2-7942-90C9-E541BA329C6B}"/>
            </c:ext>
          </c:extLst>
        </c:ser>
        <c:dLbls>
          <c:showLegendKey val="0"/>
          <c:showVal val="0"/>
          <c:showCatName val="0"/>
          <c:showSerName val="0"/>
          <c:showPercent val="0"/>
          <c:showBubbleSize val="0"/>
        </c:dLbls>
        <c:gapWidth val="150"/>
        <c:shape val="box"/>
        <c:axId val="1811909615"/>
        <c:axId val="1814539247"/>
        <c:axId val="0"/>
      </c:bar3DChart>
      <c:catAx>
        <c:axId val="181190961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539247"/>
        <c:crosses val="autoZero"/>
        <c:auto val="1"/>
        <c:lblAlgn val="ctr"/>
        <c:lblOffset val="100"/>
        <c:noMultiLvlLbl val="0"/>
      </c:catAx>
      <c:valAx>
        <c:axId val="1814539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1909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Pt>
            <c:idx val="0"/>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3B0A-2D4E-8917-B74C5ED48B49}"/>
              </c:ext>
            </c:extLst>
          </c:dPt>
          <c:dPt>
            <c:idx val="1"/>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3-3B0A-2D4E-8917-B74C5ED48B49}"/>
              </c:ext>
            </c:extLst>
          </c:dPt>
          <c:dPt>
            <c:idx val="2"/>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5-3B0A-2D4E-8917-B74C5ED48B49}"/>
              </c:ext>
            </c:extLst>
          </c:dPt>
          <c:dPt>
            <c:idx val="3"/>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7-3B0A-2D4E-8917-B74C5ED48B49}"/>
              </c:ext>
            </c:extLst>
          </c:dPt>
          <c:dPt>
            <c:idx val="4"/>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9-3B0A-2D4E-8917-B74C5ED48B49}"/>
              </c:ext>
            </c:extLst>
          </c:dPt>
          <c:cat>
            <c:strRef>
              <c:f>'Tables and Graphs'!$A$60:$A$64</c:f>
              <c:strCache>
                <c:ptCount val="5"/>
                <c:pt idx="0">
                  <c:v>No children</c:v>
                </c:pt>
                <c:pt idx="1">
                  <c:v>One child</c:v>
                </c:pt>
                <c:pt idx="2">
                  <c:v>Two children</c:v>
                </c:pt>
                <c:pt idx="3">
                  <c:v>Three children</c:v>
                </c:pt>
                <c:pt idx="4">
                  <c:v>Five children</c:v>
                </c:pt>
              </c:strCache>
            </c:strRef>
          </c:cat>
          <c:val>
            <c:numRef>
              <c:f>'Tables and Graphs'!$B$60:$B$64</c:f>
              <c:numCache>
                <c:formatCode>General</c:formatCode>
                <c:ptCount val="5"/>
                <c:pt idx="0">
                  <c:v>86</c:v>
                </c:pt>
                <c:pt idx="1">
                  <c:v>13</c:v>
                </c:pt>
                <c:pt idx="2">
                  <c:v>19</c:v>
                </c:pt>
                <c:pt idx="3">
                  <c:v>9</c:v>
                </c:pt>
                <c:pt idx="4">
                  <c:v>1</c:v>
                </c:pt>
              </c:numCache>
            </c:numRef>
          </c:val>
          <c:extLst>
            <c:ext xmlns:c16="http://schemas.microsoft.com/office/drawing/2014/chart" uri="{C3380CC4-5D6E-409C-BE32-E72D297353CC}">
              <c16:uniqueId val="{0000000A-3B0A-2D4E-8917-B74C5ED48B49}"/>
            </c:ext>
          </c:extLst>
        </c:ser>
        <c:dLbls>
          <c:showLegendKey val="0"/>
          <c:showVal val="0"/>
          <c:showCatName val="0"/>
          <c:showSerName val="0"/>
          <c:showPercent val="0"/>
          <c:showBubbleSize val="0"/>
        </c:dLbls>
        <c:gapWidth val="100"/>
        <c:axId val="225566368"/>
        <c:axId val="1885939375"/>
      </c:barChart>
      <c:catAx>
        <c:axId val="225566368"/>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885939375"/>
        <c:crosses val="autoZero"/>
        <c:auto val="1"/>
        <c:lblAlgn val="ctr"/>
        <c:lblOffset val="100"/>
        <c:noMultiLvlLbl val="0"/>
      </c:catAx>
      <c:valAx>
        <c:axId val="188593937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25566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w="25400">
              <a:solidFill>
                <a:schemeClr val="lt1"/>
              </a:solidFill>
            </a:ln>
            <a:effectLst/>
            <a:sp3d contourW="25400">
              <a:contourClr>
                <a:schemeClr val="lt1"/>
              </a:contourClr>
            </a:sp3d>
          </c:spPr>
          <c:invertIfNegative val="0"/>
          <c:cat>
            <c:strRef>
              <c:f>'Tables and Graphs'!$A$598:$A$599</c:f>
              <c:strCache>
                <c:ptCount val="2"/>
                <c:pt idx="0">
                  <c:v>Yes</c:v>
                </c:pt>
                <c:pt idx="1">
                  <c:v>No</c:v>
                </c:pt>
              </c:strCache>
            </c:strRef>
          </c:cat>
          <c:val>
            <c:numRef>
              <c:f>'Tables and Graphs'!$B$598:$B$599</c:f>
              <c:numCache>
                <c:formatCode>General</c:formatCode>
                <c:ptCount val="2"/>
                <c:pt idx="0">
                  <c:v>112</c:v>
                </c:pt>
                <c:pt idx="1">
                  <c:v>26</c:v>
                </c:pt>
              </c:numCache>
            </c:numRef>
          </c:val>
          <c:extLst>
            <c:ext xmlns:c16="http://schemas.microsoft.com/office/drawing/2014/chart" uri="{C3380CC4-5D6E-409C-BE32-E72D297353CC}">
              <c16:uniqueId val="{00000000-60B3-A647-86CC-3ACA8650DDF7}"/>
            </c:ext>
          </c:extLst>
        </c:ser>
        <c:dLbls>
          <c:showLegendKey val="0"/>
          <c:showVal val="0"/>
          <c:showCatName val="0"/>
          <c:showSerName val="0"/>
          <c:showPercent val="0"/>
          <c:showBubbleSize val="0"/>
        </c:dLbls>
        <c:gapWidth val="150"/>
        <c:shape val="box"/>
        <c:axId val="1819461167"/>
        <c:axId val="1819562895"/>
        <c:axId val="0"/>
      </c:bar3DChart>
      <c:catAx>
        <c:axId val="181946116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9562895"/>
        <c:crosses val="autoZero"/>
        <c:auto val="1"/>
        <c:lblAlgn val="ctr"/>
        <c:lblOffset val="100"/>
        <c:noMultiLvlLbl val="0"/>
      </c:catAx>
      <c:valAx>
        <c:axId val="18195628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94611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w="25400">
              <a:solidFill>
                <a:schemeClr val="lt1"/>
              </a:solidFill>
            </a:ln>
            <a:effectLst/>
            <a:sp3d contourW="25400">
              <a:contourClr>
                <a:schemeClr val="lt1"/>
              </a:contourClr>
            </a:sp3d>
          </c:spPr>
          <c:invertIfNegative val="0"/>
          <c:cat>
            <c:strRef>
              <c:f>'Tables and Graphs'!$A$608:$A$609</c:f>
              <c:strCache>
                <c:ptCount val="2"/>
                <c:pt idx="0">
                  <c:v>Yes</c:v>
                </c:pt>
                <c:pt idx="1">
                  <c:v>No</c:v>
                </c:pt>
              </c:strCache>
            </c:strRef>
          </c:cat>
          <c:val>
            <c:numRef>
              <c:f>'Tables and Graphs'!$B$608:$B$609</c:f>
              <c:numCache>
                <c:formatCode>General</c:formatCode>
                <c:ptCount val="2"/>
                <c:pt idx="0">
                  <c:v>108</c:v>
                </c:pt>
                <c:pt idx="1">
                  <c:v>29</c:v>
                </c:pt>
              </c:numCache>
            </c:numRef>
          </c:val>
          <c:extLst>
            <c:ext xmlns:c16="http://schemas.microsoft.com/office/drawing/2014/chart" uri="{C3380CC4-5D6E-409C-BE32-E72D297353CC}">
              <c16:uniqueId val="{00000000-41D5-AC49-BD18-66B12D91B5F4}"/>
            </c:ext>
          </c:extLst>
        </c:ser>
        <c:dLbls>
          <c:showLegendKey val="0"/>
          <c:showVal val="0"/>
          <c:showCatName val="0"/>
          <c:showSerName val="0"/>
          <c:showPercent val="0"/>
          <c:showBubbleSize val="0"/>
        </c:dLbls>
        <c:gapWidth val="150"/>
        <c:shape val="box"/>
        <c:axId val="1804129247"/>
        <c:axId val="1733700751"/>
        <c:axId val="0"/>
      </c:bar3DChart>
      <c:catAx>
        <c:axId val="180412924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3700751"/>
        <c:crosses val="autoZero"/>
        <c:auto val="1"/>
        <c:lblAlgn val="ctr"/>
        <c:lblOffset val="100"/>
        <c:noMultiLvlLbl val="0"/>
      </c:catAx>
      <c:valAx>
        <c:axId val="17337007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41292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'Tables and Graphs'!$A$619:$A$623</c:f>
              <c:strCache>
                <c:ptCount val="5"/>
                <c:pt idx="0">
                  <c:v>Not important</c:v>
                </c:pt>
                <c:pt idx="1">
                  <c:v>Fairly important</c:v>
                </c:pt>
                <c:pt idx="2">
                  <c:v>Important</c:v>
                </c:pt>
                <c:pt idx="3">
                  <c:v>Very important </c:v>
                </c:pt>
                <c:pt idx="4">
                  <c:v>Not sure/don’t know</c:v>
                </c:pt>
              </c:strCache>
            </c:strRef>
          </c:cat>
          <c:val>
            <c:numRef>
              <c:f>'Tables and Graphs'!$B$619:$B$623</c:f>
              <c:numCache>
                <c:formatCode>General</c:formatCode>
                <c:ptCount val="5"/>
                <c:pt idx="0">
                  <c:v>2</c:v>
                </c:pt>
                <c:pt idx="1">
                  <c:v>6</c:v>
                </c:pt>
                <c:pt idx="2">
                  <c:v>13</c:v>
                </c:pt>
                <c:pt idx="3">
                  <c:v>118</c:v>
                </c:pt>
                <c:pt idx="4">
                  <c:v>0</c:v>
                </c:pt>
              </c:numCache>
            </c:numRef>
          </c:val>
          <c:extLst>
            <c:ext xmlns:c16="http://schemas.microsoft.com/office/drawing/2014/chart" uri="{C3380CC4-5D6E-409C-BE32-E72D297353CC}">
              <c16:uniqueId val="{00000000-7FE2-BF42-AF54-9922BD2550FA}"/>
            </c:ext>
          </c:extLst>
        </c:ser>
        <c:dLbls>
          <c:showLegendKey val="0"/>
          <c:showVal val="0"/>
          <c:showCatName val="0"/>
          <c:showSerName val="0"/>
          <c:showPercent val="0"/>
          <c:showBubbleSize val="0"/>
        </c:dLbls>
        <c:gapWidth val="150"/>
        <c:overlap val="100"/>
        <c:axId val="1827857919"/>
        <c:axId val="1827859551"/>
      </c:barChart>
      <c:catAx>
        <c:axId val="1827857919"/>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827859551"/>
        <c:crosses val="autoZero"/>
        <c:auto val="1"/>
        <c:lblAlgn val="ctr"/>
        <c:lblOffset val="100"/>
        <c:noMultiLvlLbl val="0"/>
      </c:catAx>
      <c:valAx>
        <c:axId val="182785955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827857919"/>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w="19050">
              <a:solidFill>
                <a:schemeClr val="lt1"/>
              </a:solidFill>
            </a:ln>
            <a:effectLst/>
          </c:spPr>
          <c:invertIfNegative val="0"/>
          <c:cat>
            <c:strRef>
              <c:f>'Tables and Graphs'!$A$644:$A$648</c:f>
              <c:strCache>
                <c:ptCount val="5"/>
                <c:pt idx="0">
                  <c:v>Not important</c:v>
                </c:pt>
                <c:pt idx="1">
                  <c:v>Fairly important</c:v>
                </c:pt>
                <c:pt idx="2">
                  <c:v>Important</c:v>
                </c:pt>
                <c:pt idx="3">
                  <c:v>Very important </c:v>
                </c:pt>
                <c:pt idx="4">
                  <c:v>Not sure/don’t know</c:v>
                </c:pt>
              </c:strCache>
            </c:strRef>
          </c:cat>
          <c:val>
            <c:numRef>
              <c:f>'Tables and Graphs'!$B$644:$B$648</c:f>
              <c:numCache>
                <c:formatCode>General</c:formatCode>
                <c:ptCount val="5"/>
                <c:pt idx="0">
                  <c:v>8</c:v>
                </c:pt>
                <c:pt idx="1">
                  <c:v>30</c:v>
                </c:pt>
                <c:pt idx="2">
                  <c:v>39</c:v>
                </c:pt>
                <c:pt idx="3">
                  <c:v>49</c:v>
                </c:pt>
                <c:pt idx="4">
                  <c:v>12</c:v>
                </c:pt>
              </c:numCache>
            </c:numRef>
          </c:val>
          <c:extLst>
            <c:ext xmlns:c16="http://schemas.microsoft.com/office/drawing/2014/chart" uri="{C3380CC4-5D6E-409C-BE32-E72D297353CC}">
              <c16:uniqueId val="{00000000-67DB-154B-9476-3101857AFD09}"/>
            </c:ext>
          </c:extLst>
        </c:ser>
        <c:dLbls>
          <c:showLegendKey val="0"/>
          <c:showVal val="0"/>
          <c:showCatName val="0"/>
          <c:showSerName val="0"/>
          <c:showPercent val="0"/>
          <c:showBubbleSize val="0"/>
        </c:dLbls>
        <c:gapWidth val="150"/>
        <c:axId val="1825786399"/>
        <c:axId val="1825616447"/>
      </c:barChart>
      <c:catAx>
        <c:axId val="182578639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5616447"/>
        <c:crosses val="autoZero"/>
        <c:auto val="1"/>
        <c:lblAlgn val="ctr"/>
        <c:lblOffset val="100"/>
        <c:noMultiLvlLbl val="0"/>
      </c:catAx>
      <c:valAx>
        <c:axId val="1825616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57863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How long</a:t>
            </a:r>
            <a:r>
              <a:rPr lang="en-GB" baseline="0"/>
              <a:t> have you lived in Chedworth?</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'Tables and Graphs'!$A$81:$A$88</c:f>
              <c:strCache>
                <c:ptCount val="8"/>
                <c:pt idx="0">
                  <c:v>0 – 1 years</c:v>
                </c:pt>
                <c:pt idx="1">
                  <c:v>2 – 5 years</c:v>
                </c:pt>
                <c:pt idx="2">
                  <c:v>6 – 10 years</c:v>
                </c:pt>
                <c:pt idx="3">
                  <c:v>11 – 15 years</c:v>
                </c:pt>
                <c:pt idx="4">
                  <c:v>16 – 20 years</c:v>
                </c:pt>
                <c:pt idx="5">
                  <c:v>21 – 30 years</c:v>
                </c:pt>
                <c:pt idx="6">
                  <c:v>31 – 50 years</c:v>
                </c:pt>
                <c:pt idx="7">
                  <c:v>More than 50 years</c:v>
                </c:pt>
              </c:strCache>
            </c:strRef>
          </c:cat>
          <c:val>
            <c:numRef>
              <c:f>'Tables and Graphs'!$B$81:$B$88</c:f>
              <c:numCache>
                <c:formatCode>General</c:formatCode>
                <c:ptCount val="8"/>
                <c:pt idx="0">
                  <c:v>9</c:v>
                </c:pt>
                <c:pt idx="1">
                  <c:v>21</c:v>
                </c:pt>
                <c:pt idx="2">
                  <c:v>13</c:v>
                </c:pt>
                <c:pt idx="3">
                  <c:v>17</c:v>
                </c:pt>
                <c:pt idx="4">
                  <c:v>6</c:v>
                </c:pt>
                <c:pt idx="5">
                  <c:v>22</c:v>
                </c:pt>
                <c:pt idx="6">
                  <c:v>28</c:v>
                </c:pt>
                <c:pt idx="7">
                  <c:v>7</c:v>
                </c:pt>
              </c:numCache>
            </c:numRef>
          </c:val>
          <c:extLst>
            <c:ext xmlns:c16="http://schemas.microsoft.com/office/drawing/2014/chart" uri="{C3380CC4-5D6E-409C-BE32-E72D297353CC}">
              <c16:uniqueId val="{00000000-0029-7645-81E2-48350CC506E1}"/>
            </c:ext>
          </c:extLst>
        </c:ser>
        <c:dLbls>
          <c:showLegendKey val="0"/>
          <c:showVal val="0"/>
          <c:showCatName val="0"/>
          <c:showSerName val="0"/>
          <c:showPercent val="0"/>
          <c:showBubbleSize val="0"/>
        </c:dLbls>
        <c:gapWidth val="182"/>
        <c:axId val="2055202335"/>
        <c:axId val="2055106111"/>
      </c:barChart>
      <c:catAx>
        <c:axId val="20552023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5106111"/>
        <c:crosses val="autoZero"/>
        <c:auto val="1"/>
        <c:lblAlgn val="ctr"/>
        <c:lblOffset val="100"/>
        <c:noMultiLvlLbl val="0"/>
      </c:catAx>
      <c:valAx>
        <c:axId val="20551061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52023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'Tables and Graphs'!$A$96:$A$116</c:f>
              <c:strCache>
                <c:ptCount val="21"/>
                <c:pt idx="0">
                  <c:v>GL54 3JP</c:v>
                </c:pt>
                <c:pt idx="1">
                  <c:v>GL54 4AJ</c:v>
                </c:pt>
                <c:pt idx="2">
                  <c:v>GL54 4AA</c:v>
                </c:pt>
                <c:pt idx="3">
                  <c:v>GL54 4AB</c:v>
                </c:pt>
                <c:pt idx="4">
                  <c:v>GL54 4AF</c:v>
                </c:pt>
                <c:pt idx="5">
                  <c:v>GL54 4AG</c:v>
                </c:pt>
                <c:pt idx="6">
                  <c:v>GL54 4AH</c:v>
                </c:pt>
                <c:pt idx="7">
                  <c:v>GL54 4AJ</c:v>
                </c:pt>
                <c:pt idx="8">
                  <c:v>GL54 4AN</c:v>
                </c:pt>
                <c:pt idx="9">
                  <c:v>GL54 4AP</c:v>
                </c:pt>
                <c:pt idx="10">
                  <c:v>GL54 4AQ</c:v>
                </c:pt>
                <c:pt idx="11">
                  <c:v>GL54 4AR</c:v>
                </c:pt>
                <c:pt idx="12">
                  <c:v>GL54 4AT</c:v>
                </c:pt>
                <c:pt idx="13">
                  <c:v>GL54 4AW</c:v>
                </c:pt>
                <c:pt idx="14">
                  <c:v>GL54 4BT</c:v>
                </c:pt>
                <c:pt idx="15">
                  <c:v>GL54 4NE</c:v>
                </c:pt>
                <c:pt idx="16">
                  <c:v>GL54 4NH</c:v>
                </c:pt>
                <c:pt idx="17">
                  <c:v>GL54 4NQ</c:v>
                </c:pt>
                <c:pt idx="18">
                  <c:v>GL54 4NR</c:v>
                </c:pt>
                <c:pt idx="19">
                  <c:v>GL54 4NS</c:v>
                </c:pt>
                <c:pt idx="20">
                  <c:v>GL54 4NX</c:v>
                </c:pt>
              </c:strCache>
            </c:strRef>
          </c:cat>
          <c:val>
            <c:numRef>
              <c:f>'Tables and Graphs'!$B$96:$B$116</c:f>
              <c:numCache>
                <c:formatCode>General</c:formatCode>
                <c:ptCount val="21"/>
                <c:pt idx="0">
                  <c:v>3</c:v>
                </c:pt>
                <c:pt idx="1">
                  <c:v>1</c:v>
                </c:pt>
                <c:pt idx="2">
                  <c:v>11</c:v>
                </c:pt>
                <c:pt idx="3">
                  <c:v>5</c:v>
                </c:pt>
                <c:pt idx="4">
                  <c:v>1</c:v>
                </c:pt>
                <c:pt idx="5">
                  <c:v>7</c:v>
                </c:pt>
                <c:pt idx="6">
                  <c:v>5</c:v>
                </c:pt>
                <c:pt idx="7">
                  <c:v>8</c:v>
                </c:pt>
                <c:pt idx="8">
                  <c:v>4</c:v>
                </c:pt>
                <c:pt idx="9">
                  <c:v>2</c:v>
                </c:pt>
                <c:pt idx="10">
                  <c:v>4</c:v>
                </c:pt>
                <c:pt idx="11">
                  <c:v>2</c:v>
                </c:pt>
                <c:pt idx="12">
                  <c:v>1</c:v>
                </c:pt>
                <c:pt idx="13">
                  <c:v>2</c:v>
                </c:pt>
                <c:pt idx="14">
                  <c:v>2</c:v>
                </c:pt>
                <c:pt idx="15">
                  <c:v>1</c:v>
                </c:pt>
                <c:pt idx="16">
                  <c:v>4</c:v>
                </c:pt>
                <c:pt idx="17">
                  <c:v>12</c:v>
                </c:pt>
                <c:pt idx="18">
                  <c:v>1</c:v>
                </c:pt>
                <c:pt idx="19">
                  <c:v>7</c:v>
                </c:pt>
                <c:pt idx="20">
                  <c:v>1</c:v>
                </c:pt>
              </c:numCache>
            </c:numRef>
          </c:val>
          <c:extLst>
            <c:ext xmlns:c16="http://schemas.microsoft.com/office/drawing/2014/chart" uri="{C3380CC4-5D6E-409C-BE32-E72D297353CC}">
              <c16:uniqueId val="{00000000-2C51-1F4D-85DA-59D6FA32760D}"/>
            </c:ext>
          </c:extLst>
        </c:ser>
        <c:dLbls>
          <c:showLegendKey val="0"/>
          <c:showVal val="0"/>
          <c:showCatName val="0"/>
          <c:showSerName val="0"/>
          <c:showPercent val="0"/>
          <c:showBubbleSize val="0"/>
        </c:dLbls>
        <c:gapWidth val="182"/>
        <c:axId val="2057627551"/>
        <c:axId val="2072522015"/>
      </c:barChart>
      <c:catAx>
        <c:axId val="2057627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2522015"/>
        <c:crosses val="autoZero"/>
        <c:auto val="1"/>
        <c:lblAlgn val="ctr"/>
        <c:lblOffset val="100"/>
        <c:noMultiLvlLbl val="0"/>
      </c:catAx>
      <c:valAx>
        <c:axId val="20725220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76275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'Tables and Graphs'!$B$35</c:f>
              <c:strCache>
                <c:ptCount val="1"/>
                <c:pt idx="0">
                  <c:v>1= Not Good</c:v>
                </c:pt>
              </c:strCache>
            </c:strRef>
          </c:tx>
          <c:spPr>
            <a:solidFill>
              <a:schemeClr val="accent1"/>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Graphs'!$B$36:$B$46</c:f>
              <c:numCache>
                <c:formatCode>General</c:formatCode>
                <c:ptCount val="11"/>
                <c:pt idx="0">
                  <c:v>0</c:v>
                </c:pt>
                <c:pt idx="1">
                  <c:v>1</c:v>
                </c:pt>
                <c:pt idx="2">
                  <c:v>1</c:v>
                </c:pt>
                <c:pt idx="3">
                  <c:v>37</c:v>
                </c:pt>
                <c:pt idx="4">
                  <c:v>49</c:v>
                </c:pt>
                <c:pt idx="5">
                  <c:v>10</c:v>
                </c:pt>
                <c:pt idx="6">
                  <c:v>2</c:v>
                </c:pt>
                <c:pt idx="7">
                  <c:v>0</c:v>
                </c:pt>
                <c:pt idx="8">
                  <c:v>1</c:v>
                </c:pt>
                <c:pt idx="9">
                  <c:v>0</c:v>
                </c:pt>
                <c:pt idx="10">
                  <c:v>0</c:v>
                </c:pt>
              </c:numCache>
            </c:numRef>
          </c:val>
          <c:extLst>
            <c:ext xmlns:c16="http://schemas.microsoft.com/office/drawing/2014/chart" uri="{C3380CC4-5D6E-409C-BE32-E72D297353CC}">
              <c16:uniqueId val="{00000000-4BF6-3949-8346-F54424505276}"/>
            </c:ext>
          </c:extLst>
        </c:ser>
        <c:ser>
          <c:idx val="1"/>
          <c:order val="1"/>
          <c:tx>
            <c:strRef>
              <c:f>'Tables and Graphs'!$C$35</c:f>
              <c:strCache>
                <c:ptCount val="1"/>
                <c:pt idx="0">
                  <c:v>2</c:v>
                </c:pt>
              </c:strCache>
            </c:strRef>
          </c:tx>
          <c:spPr>
            <a:solidFill>
              <a:schemeClr val="accent2"/>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Graphs'!$C$36:$C$46</c:f>
              <c:numCache>
                <c:formatCode>General</c:formatCode>
                <c:ptCount val="11"/>
                <c:pt idx="0">
                  <c:v>2</c:v>
                </c:pt>
                <c:pt idx="1">
                  <c:v>8</c:v>
                </c:pt>
                <c:pt idx="2">
                  <c:v>0</c:v>
                </c:pt>
                <c:pt idx="3">
                  <c:v>29</c:v>
                </c:pt>
                <c:pt idx="4">
                  <c:v>18</c:v>
                </c:pt>
                <c:pt idx="5">
                  <c:v>9</c:v>
                </c:pt>
                <c:pt idx="6">
                  <c:v>1</c:v>
                </c:pt>
                <c:pt idx="7">
                  <c:v>0</c:v>
                </c:pt>
                <c:pt idx="8">
                  <c:v>3</c:v>
                </c:pt>
                <c:pt idx="9">
                  <c:v>0</c:v>
                </c:pt>
                <c:pt idx="10">
                  <c:v>2</c:v>
                </c:pt>
              </c:numCache>
            </c:numRef>
          </c:val>
          <c:extLst>
            <c:ext xmlns:c16="http://schemas.microsoft.com/office/drawing/2014/chart" uri="{C3380CC4-5D6E-409C-BE32-E72D297353CC}">
              <c16:uniqueId val="{00000001-4BF6-3949-8346-F54424505276}"/>
            </c:ext>
          </c:extLst>
        </c:ser>
        <c:ser>
          <c:idx val="2"/>
          <c:order val="2"/>
          <c:tx>
            <c:strRef>
              <c:f>'Tables and Graphs'!$D$35</c:f>
              <c:strCache>
                <c:ptCount val="1"/>
                <c:pt idx="0">
                  <c:v>3</c:v>
                </c:pt>
              </c:strCache>
            </c:strRef>
          </c:tx>
          <c:spPr>
            <a:solidFill>
              <a:schemeClr val="accent3"/>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Graphs'!$D$36:$D$46</c:f>
              <c:numCache>
                <c:formatCode>General</c:formatCode>
                <c:ptCount val="11"/>
                <c:pt idx="0">
                  <c:v>0</c:v>
                </c:pt>
                <c:pt idx="1">
                  <c:v>13</c:v>
                </c:pt>
                <c:pt idx="2">
                  <c:v>3</c:v>
                </c:pt>
                <c:pt idx="3">
                  <c:v>28</c:v>
                </c:pt>
                <c:pt idx="4">
                  <c:v>25</c:v>
                </c:pt>
                <c:pt idx="5">
                  <c:v>13</c:v>
                </c:pt>
                <c:pt idx="6">
                  <c:v>1</c:v>
                </c:pt>
                <c:pt idx="7">
                  <c:v>3</c:v>
                </c:pt>
                <c:pt idx="8">
                  <c:v>3</c:v>
                </c:pt>
                <c:pt idx="9">
                  <c:v>2</c:v>
                </c:pt>
                <c:pt idx="10">
                  <c:v>0</c:v>
                </c:pt>
              </c:numCache>
            </c:numRef>
          </c:val>
          <c:extLst>
            <c:ext xmlns:c16="http://schemas.microsoft.com/office/drawing/2014/chart" uri="{C3380CC4-5D6E-409C-BE32-E72D297353CC}">
              <c16:uniqueId val="{00000002-4BF6-3949-8346-F54424505276}"/>
            </c:ext>
          </c:extLst>
        </c:ser>
        <c:ser>
          <c:idx val="3"/>
          <c:order val="3"/>
          <c:tx>
            <c:strRef>
              <c:f>'Tables and Graphs'!$E$35</c:f>
              <c:strCache>
                <c:ptCount val="1"/>
                <c:pt idx="0">
                  <c:v>4</c:v>
                </c:pt>
              </c:strCache>
            </c:strRef>
          </c:tx>
          <c:spPr>
            <a:solidFill>
              <a:schemeClr val="accent4"/>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Graphs'!$E$36:$E$46</c:f>
              <c:numCache>
                <c:formatCode>General</c:formatCode>
                <c:ptCount val="11"/>
                <c:pt idx="0">
                  <c:v>2</c:v>
                </c:pt>
                <c:pt idx="1">
                  <c:v>20</c:v>
                </c:pt>
                <c:pt idx="2">
                  <c:v>5</c:v>
                </c:pt>
                <c:pt idx="3">
                  <c:v>14</c:v>
                </c:pt>
                <c:pt idx="4">
                  <c:v>16</c:v>
                </c:pt>
                <c:pt idx="5">
                  <c:v>12</c:v>
                </c:pt>
                <c:pt idx="6">
                  <c:v>10</c:v>
                </c:pt>
                <c:pt idx="7">
                  <c:v>9</c:v>
                </c:pt>
                <c:pt idx="8">
                  <c:v>17</c:v>
                </c:pt>
                <c:pt idx="9">
                  <c:v>3</c:v>
                </c:pt>
                <c:pt idx="10">
                  <c:v>1</c:v>
                </c:pt>
              </c:numCache>
            </c:numRef>
          </c:val>
          <c:extLst>
            <c:ext xmlns:c16="http://schemas.microsoft.com/office/drawing/2014/chart" uri="{C3380CC4-5D6E-409C-BE32-E72D297353CC}">
              <c16:uniqueId val="{00000003-4BF6-3949-8346-F54424505276}"/>
            </c:ext>
          </c:extLst>
        </c:ser>
        <c:ser>
          <c:idx val="4"/>
          <c:order val="4"/>
          <c:tx>
            <c:strRef>
              <c:f>'Tables and Graphs'!$F$35</c:f>
              <c:strCache>
                <c:ptCount val="1"/>
                <c:pt idx="0">
                  <c:v>5</c:v>
                </c:pt>
              </c:strCache>
            </c:strRef>
          </c:tx>
          <c:spPr>
            <a:solidFill>
              <a:schemeClr val="accent5"/>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Graphs'!$F$36:$F$46</c:f>
              <c:numCache>
                <c:formatCode>General</c:formatCode>
                <c:ptCount val="11"/>
                <c:pt idx="0">
                  <c:v>1</c:v>
                </c:pt>
                <c:pt idx="1">
                  <c:v>28</c:v>
                </c:pt>
                <c:pt idx="2">
                  <c:v>5</c:v>
                </c:pt>
                <c:pt idx="3">
                  <c:v>9</c:v>
                </c:pt>
                <c:pt idx="4">
                  <c:v>10</c:v>
                </c:pt>
                <c:pt idx="5">
                  <c:v>16</c:v>
                </c:pt>
                <c:pt idx="6">
                  <c:v>12</c:v>
                </c:pt>
                <c:pt idx="7">
                  <c:v>15</c:v>
                </c:pt>
                <c:pt idx="8">
                  <c:v>18</c:v>
                </c:pt>
                <c:pt idx="9">
                  <c:v>7</c:v>
                </c:pt>
                <c:pt idx="10">
                  <c:v>3</c:v>
                </c:pt>
              </c:numCache>
            </c:numRef>
          </c:val>
          <c:extLst>
            <c:ext xmlns:c16="http://schemas.microsoft.com/office/drawing/2014/chart" uri="{C3380CC4-5D6E-409C-BE32-E72D297353CC}">
              <c16:uniqueId val="{00000004-4BF6-3949-8346-F54424505276}"/>
            </c:ext>
          </c:extLst>
        </c:ser>
        <c:ser>
          <c:idx val="5"/>
          <c:order val="5"/>
          <c:tx>
            <c:strRef>
              <c:f>'Tables and Graphs'!$G$35</c:f>
              <c:strCache>
                <c:ptCount val="1"/>
                <c:pt idx="0">
                  <c:v>6</c:v>
                </c:pt>
              </c:strCache>
            </c:strRef>
          </c:tx>
          <c:spPr>
            <a:solidFill>
              <a:schemeClr val="accent6"/>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Graphs'!$G$36:$G$46</c:f>
              <c:numCache>
                <c:formatCode>General</c:formatCode>
                <c:ptCount val="11"/>
                <c:pt idx="0">
                  <c:v>9</c:v>
                </c:pt>
                <c:pt idx="1">
                  <c:v>40</c:v>
                </c:pt>
                <c:pt idx="2">
                  <c:v>15</c:v>
                </c:pt>
                <c:pt idx="3">
                  <c:v>10</c:v>
                </c:pt>
                <c:pt idx="4">
                  <c:v>11</c:v>
                </c:pt>
                <c:pt idx="5">
                  <c:v>28</c:v>
                </c:pt>
                <c:pt idx="6">
                  <c:v>27</c:v>
                </c:pt>
                <c:pt idx="7">
                  <c:v>29</c:v>
                </c:pt>
                <c:pt idx="8">
                  <c:v>28</c:v>
                </c:pt>
                <c:pt idx="9">
                  <c:v>16</c:v>
                </c:pt>
                <c:pt idx="10">
                  <c:v>17</c:v>
                </c:pt>
              </c:numCache>
            </c:numRef>
          </c:val>
          <c:extLst>
            <c:ext xmlns:c16="http://schemas.microsoft.com/office/drawing/2014/chart" uri="{C3380CC4-5D6E-409C-BE32-E72D297353CC}">
              <c16:uniqueId val="{00000005-4BF6-3949-8346-F54424505276}"/>
            </c:ext>
          </c:extLst>
        </c:ser>
        <c:ser>
          <c:idx val="6"/>
          <c:order val="6"/>
          <c:tx>
            <c:strRef>
              <c:f>'Tables and Graphs'!$H$35</c:f>
              <c:strCache>
                <c:ptCount val="1"/>
                <c:pt idx="0">
                  <c:v>7</c:v>
                </c:pt>
              </c:strCache>
            </c:strRef>
          </c:tx>
          <c:spPr>
            <a:solidFill>
              <a:schemeClr val="accent1">
                <a:lumMod val="60000"/>
              </a:schemeClr>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Graphs'!$H$36:$H$46</c:f>
              <c:numCache>
                <c:formatCode>General</c:formatCode>
                <c:ptCount val="11"/>
                <c:pt idx="0">
                  <c:v>40</c:v>
                </c:pt>
                <c:pt idx="1">
                  <c:v>14</c:v>
                </c:pt>
                <c:pt idx="2">
                  <c:v>39</c:v>
                </c:pt>
                <c:pt idx="3">
                  <c:v>2</c:v>
                </c:pt>
                <c:pt idx="4">
                  <c:v>0</c:v>
                </c:pt>
                <c:pt idx="5">
                  <c:v>30</c:v>
                </c:pt>
                <c:pt idx="6">
                  <c:v>26</c:v>
                </c:pt>
                <c:pt idx="7">
                  <c:v>45</c:v>
                </c:pt>
                <c:pt idx="8">
                  <c:v>40</c:v>
                </c:pt>
                <c:pt idx="9">
                  <c:v>26</c:v>
                </c:pt>
                <c:pt idx="10">
                  <c:v>25</c:v>
                </c:pt>
              </c:numCache>
            </c:numRef>
          </c:val>
          <c:extLst>
            <c:ext xmlns:c16="http://schemas.microsoft.com/office/drawing/2014/chart" uri="{C3380CC4-5D6E-409C-BE32-E72D297353CC}">
              <c16:uniqueId val="{00000006-4BF6-3949-8346-F54424505276}"/>
            </c:ext>
          </c:extLst>
        </c:ser>
        <c:ser>
          <c:idx val="7"/>
          <c:order val="7"/>
          <c:tx>
            <c:strRef>
              <c:f>'Tables and Graphs'!$I$35</c:f>
              <c:strCache>
                <c:ptCount val="1"/>
                <c:pt idx="0">
                  <c:v>8 = Very Good</c:v>
                </c:pt>
              </c:strCache>
            </c:strRef>
          </c:tx>
          <c:spPr>
            <a:solidFill>
              <a:schemeClr val="accent2">
                <a:lumMod val="60000"/>
              </a:schemeClr>
            </a:solidFill>
            <a:ln>
              <a:noFill/>
            </a:ln>
            <a:effectLst/>
          </c:spPr>
          <c:invertIfNegative val="0"/>
          <c:cat>
            <c:strRef>
              <c:f>'Tables and Graphs'!$A$36:$A$46</c:f>
              <c:strCache>
                <c:ptCount val="11"/>
                <c:pt idx="0">
                  <c:v>It has a nice environment</c:v>
                </c:pt>
                <c:pt idx="1">
                  <c:v>It has good facilities </c:v>
                </c:pt>
                <c:pt idx="2">
                  <c:v>It is quiet/peaceful</c:v>
                </c:pt>
                <c:pt idx="3">
                  <c:v>Good transport connections</c:v>
                </c:pt>
                <c:pt idx="4">
                  <c:v>Low cost housing</c:v>
                </c:pt>
                <c:pt idx="5">
                  <c:v>Easy access to other places</c:v>
                </c:pt>
                <c:pt idx="6">
                  <c:v>Good schools + catchment</c:v>
                </c:pt>
                <c:pt idx="7">
                  <c:v>Clean &amp; tidy</c:v>
                </c:pt>
                <c:pt idx="8">
                  <c:v>Strong sense of community</c:v>
                </c:pt>
                <c:pt idx="9">
                  <c:v>Views of the Valley</c:v>
                </c:pt>
                <c:pt idx="10">
                  <c:v>Green Space</c:v>
                </c:pt>
              </c:strCache>
            </c:strRef>
          </c:cat>
          <c:val>
            <c:numRef>
              <c:f>'Tables and Graphs'!$I$36:$I$46</c:f>
              <c:numCache>
                <c:formatCode>General</c:formatCode>
                <c:ptCount val="11"/>
                <c:pt idx="0">
                  <c:v>82</c:v>
                </c:pt>
                <c:pt idx="1">
                  <c:v>10</c:v>
                </c:pt>
                <c:pt idx="2">
                  <c:v>69</c:v>
                </c:pt>
                <c:pt idx="3">
                  <c:v>5</c:v>
                </c:pt>
                <c:pt idx="4">
                  <c:v>3</c:v>
                </c:pt>
                <c:pt idx="5">
                  <c:v>18</c:v>
                </c:pt>
                <c:pt idx="6">
                  <c:v>49</c:v>
                </c:pt>
                <c:pt idx="7">
                  <c:v>36</c:v>
                </c:pt>
                <c:pt idx="8">
                  <c:v>25</c:v>
                </c:pt>
                <c:pt idx="9">
                  <c:v>82</c:v>
                </c:pt>
                <c:pt idx="10">
                  <c:v>90</c:v>
                </c:pt>
              </c:numCache>
            </c:numRef>
          </c:val>
          <c:extLst>
            <c:ext xmlns:c16="http://schemas.microsoft.com/office/drawing/2014/chart" uri="{C3380CC4-5D6E-409C-BE32-E72D297353CC}">
              <c16:uniqueId val="{00000007-4BF6-3949-8346-F54424505276}"/>
            </c:ext>
          </c:extLst>
        </c:ser>
        <c:dLbls>
          <c:showLegendKey val="0"/>
          <c:showVal val="0"/>
          <c:showCatName val="0"/>
          <c:showSerName val="0"/>
          <c:showPercent val="0"/>
          <c:showBubbleSize val="0"/>
        </c:dLbls>
        <c:gapWidth val="150"/>
        <c:overlap val="100"/>
        <c:axId val="348444032"/>
        <c:axId val="348445664"/>
      </c:barChart>
      <c:catAx>
        <c:axId val="348444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445664"/>
        <c:crosses val="autoZero"/>
        <c:auto val="1"/>
        <c:lblAlgn val="ctr"/>
        <c:lblOffset val="100"/>
        <c:noMultiLvlLbl val="0"/>
      </c:catAx>
      <c:valAx>
        <c:axId val="348445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444032"/>
        <c:crosses val="autoZero"/>
        <c:crossBetween val="between"/>
      </c:valAx>
      <c:spPr>
        <a:noFill/>
        <a:ln>
          <a:noFill/>
        </a:ln>
        <a:effectLst/>
      </c:spPr>
    </c:plotArea>
    <c:legend>
      <c:legendPos val="b"/>
      <c:layout>
        <c:manualLayout>
          <c:xMode val="edge"/>
          <c:yMode val="edge"/>
          <c:x val="0.2410096676259792"/>
          <c:y val="0.8428764421036955"/>
          <c:w val="0.52565820930384743"/>
          <c:h val="0.1346077702515031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80446194225725E-2"/>
          <c:y val="8.4805677306050833E-2"/>
          <c:w val="0.90287510936132986"/>
          <c:h val="0.81878086830663266"/>
        </c:manualLayout>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extLst>
              <c:ext xmlns:c16="http://schemas.microsoft.com/office/drawing/2014/chart" uri="{C3380CC4-5D6E-409C-BE32-E72D297353CC}">
                <c16:uniqueId val="{00000000-8463-F844-B45F-6E0BDA90B0AC}"/>
              </c:ext>
            </c:extLst>
          </c:dPt>
          <c:dPt>
            <c:idx val="1"/>
            <c:invertIfNegative val="0"/>
            <c:bubble3D val="0"/>
            <c:extLst>
              <c:ext xmlns:c16="http://schemas.microsoft.com/office/drawing/2014/chart" uri="{C3380CC4-5D6E-409C-BE32-E72D297353CC}">
                <c16:uniqueId val="{00000001-8463-F844-B45F-6E0BDA90B0AC}"/>
              </c:ext>
            </c:extLst>
          </c:dPt>
          <c:dPt>
            <c:idx val="2"/>
            <c:invertIfNegative val="0"/>
            <c:bubble3D val="0"/>
            <c:extLst>
              <c:ext xmlns:c16="http://schemas.microsoft.com/office/drawing/2014/chart" uri="{C3380CC4-5D6E-409C-BE32-E72D297353CC}">
                <c16:uniqueId val="{00000002-8463-F844-B45F-6E0BDA90B0AC}"/>
              </c:ext>
            </c:extLst>
          </c:dPt>
          <c:dPt>
            <c:idx val="3"/>
            <c:invertIfNegative val="0"/>
            <c:bubble3D val="0"/>
            <c:extLst>
              <c:ext xmlns:c16="http://schemas.microsoft.com/office/drawing/2014/chart" uri="{C3380CC4-5D6E-409C-BE32-E72D297353CC}">
                <c16:uniqueId val="{00000003-8463-F844-B45F-6E0BDA90B0AC}"/>
              </c:ext>
            </c:extLst>
          </c:dPt>
          <c:dPt>
            <c:idx val="4"/>
            <c:invertIfNegative val="0"/>
            <c:bubble3D val="0"/>
            <c:extLst>
              <c:ext xmlns:c16="http://schemas.microsoft.com/office/drawing/2014/chart" uri="{C3380CC4-5D6E-409C-BE32-E72D297353CC}">
                <c16:uniqueId val="{00000004-8463-F844-B45F-6E0BDA90B0AC}"/>
              </c:ext>
            </c:extLst>
          </c:dPt>
          <c:dPt>
            <c:idx val="5"/>
            <c:invertIfNegative val="0"/>
            <c:bubble3D val="0"/>
            <c:extLst>
              <c:ext xmlns:c16="http://schemas.microsoft.com/office/drawing/2014/chart" uri="{C3380CC4-5D6E-409C-BE32-E72D297353CC}">
                <c16:uniqueId val="{00000005-8463-F844-B45F-6E0BDA90B0AC}"/>
              </c:ext>
            </c:extLst>
          </c:dPt>
          <c:dLbls>
            <c:dLbl>
              <c:idx val="5"/>
              <c:layout>
                <c:manualLayout>
                  <c:x val="-2.7788713910761155E-3"/>
                  <c:y val="0.1328494290224058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63-F844-B45F-6E0BDA90B0A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and Graphs'!$A$135:$A$140</c:f>
              <c:strCache>
                <c:ptCount val="6"/>
                <c:pt idx="0">
                  <c:v>None</c:v>
                </c:pt>
                <c:pt idx="1">
                  <c:v>Less than 10</c:v>
                </c:pt>
                <c:pt idx="2">
                  <c:v>10 to 25</c:v>
                </c:pt>
                <c:pt idx="3">
                  <c:v>26 to 50</c:v>
                </c:pt>
                <c:pt idx="4">
                  <c:v>51 to 100</c:v>
                </c:pt>
                <c:pt idx="5">
                  <c:v>Over 100</c:v>
                </c:pt>
              </c:strCache>
            </c:strRef>
          </c:cat>
          <c:val>
            <c:numRef>
              <c:f>'Tables and Graphs'!$B$135:$B$140</c:f>
              <c:numCache>
                <c:formatCode>General</c:formatCode>
                <c:ptCount val="6"/>
                <c:pt idx="0">
                  <c:v>11</c:v>
                </c:pt>
                <c:pt idx="1">
                  <c:v>60</c:v>
                </c:pt>
                <c:pt idx="2">
                  <c:v>46</c:v>
                </c:pt>
                <c:pt idx="3">
                  <c:v>12</c:v>
                </c:pt>
                <c:pt idx="4">
                  <c:v>3</c:v>
                </c:pt>
                <c:pt idx="5">
                  <c:v>0</c:v>
                </c:pt>
              </c:numCache>
            </c:numRef>
          </c:val>
          <c:extLst>
            <c:ext xmlns:c16="http://schemas.microsoft.com/office/drawing/2014/chart" uri="{C3380CC4-5D6E-409C-BE32-E72D297353CC}">
              <c16:uniqueId val="{00000006-8463-F844-B45F-6E0BDA90B0AC}"/>
            </c:ext>
          </c:extLst>
        </c:ser>
        <c:dLbls>
          <c:showLegendKey val="0"/>
          <c:showVal val="0"/>
          <c:showCatName val="0"/>
          <c:showSerName val="0"/>
          <c:showPercent val="0"/>
          <c:showBubbleSize val="0"/>
        </c:dLbls>
        <c:gapWidth val="100"/>
        <c:axId val="1844863935"/>
        <c:axId val="85780784"/>
      </c:barChart>
      <c:catAx>
        <c:axId val="184486393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780784"/>
        <c:crosses val="autoZero"/>
        <c:auto val="1"/>
        <c:lblAlgn val="ctr"/>
        <c:lblOffset val="100"/>
        <c:noMultiLvlLbl val="0"/>
      </c:catAx>
      <c:valAx>
        <c:axId val="85780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448639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'Tables and Graphs'!$B$146</c:f>
              <c:strCache>
                <c:ptCount val="1"/>
                <c:pt idx="0">
                  <c:v>Strongly agree</c:v>
                </c:pt>
              </c:strCache>
            </c:strRef>
          </c:tx>
          <c:spPr>
            <a:solidFill>
              <a:schemeClr val="accent1"/>
            </a:solidFill>
            <a:ln>
              <a:noFill/>
            </a:ln>
            <a:effectLst/>
          </c:spPr>
          <c:invertIfNegative val="0"/>
          <c:cat>
            <c:strRef>
              <c:f>'Tables and Graphs'!$A$147:$A$155</c:f>
              <c:strCache>
                <c:ptCount val="9"/>
                <c:pt idx="0">
                  <c:v>Affordable</c:v>
                </c:pt>
                <c:pt idx="1">
                  <c:v>Housing association homes/ social housing</c:v>
                </c:pt>
                <c:pt idx="2">
                  <c:v>Retirement/ sheltered housing</c:v>
                </c:pt>
                <c:pt idx="3">
                  <c:v>Bungalows</c:v>
                </c:pt>
                <c:pt idx="4">
                  <c:v>Self-build</c:v>
                </c:pt>
                <c:pt idx="5">
                  <c:v>Small houses (1 to 2 beds)</c:v>
                </c:pt>
                <c:pt idx="6">
                  <c:v>Smaller houses on limited plots that cannot be extended</c:v>
                </c:pt>
                <c:pt idx="7">
                  <c:v>Flats</c:v>
                </c:pt>
                <c:pt idx="8">
                  <c:v>Mix of the above</c:v>
                </c:pt>
              </c:strCache>
            </c:strRef>
          </c:cat>
          <c:val>
            <c:numRef>
              <c:f>'Tables and Graphs'!$B$147:$B$155</c:f>
              <c:numCache>
                <c:formatCode>General</c:formatCode>
                <c:ptCount val="9"/>
                <c:pt idx="0">
                  <c:v>44</c:v>
                </c:pt>
                <c:pt idx="1">
                  <c:v>20</c:v>
                </c:pt>
                <c:pt idx="2">
                  <c:v>9</c:v>
                </c:pt>
                <c:pt idx="3">
                  <c:v>6</c:v>
                </c:pt>
                <c:pt idx="4">
                  <c:v>17</c:v>
                </c:pt>
                <c:pt idx="5">
                  <c:v>18</c:v>
                </c:pt>
                <c:pt idx="6">
                  <c:v>21</c:v>
                </c:pt>
                <c:pt idx="7">
                  <c:v>4</c:v>
                </c:pt>
                <c:pt idx="8">
                  <c:v>8</c:v>
                </c:pt>
              </c:numCache>
            </c:numRef>
          </c:val>
          <c:extLst>
            <c:ext xmlns:c16="http://schemas.microsoft.com/office/drawing/2014/chart" uri="{C3380CC4-5D6E-409C-BE32-E72D297353CC}">
              <c16:uniqueId val="{00000000-C512-8C4E-BB39-23FD81B9FDF2}"/>
            </c:ext>
          </c:extLst>
        </c:ser>
        <c:ser>
          <c:idx val="1"/>
          <c:order val="1"/>
          <c:tx>
            <c:strRef>
              <c:f>'Tables and Graphs'!$C$146</c:f>
              <c:strCache>
                <c:ptCount val="1"/>
                <c:pt idx="0">
                  <c:v>Agree</c:v>
                </c:pt>
              </c:strCache>
            </c:strRef>
          </c:tx>
          <c:spPr>
            <a:solidFill>
              <a:schemeClr val="accent2"/>
            </a:solidFill>
            <a:ln>
              <a:noFill/>
            </a:ln>
            <a:effectLst/>
          </c:spPr>
          <c:invertIfNegative val="0"/>
          <c:cat>
            <c:strRef>
              <c:f>'Tables and Graphs'!$A$147:$A$155</c:f>
              <c:strCache>
                <c:ptCount val="9"/>
                <c:pt idx="0">
                  <c:v>Affordable</c:v>
                </c:pt>
                <c:pt idx="1">
                  <c:v>Housing association homes/ social housing</c:v>
                </c:pt>
                <c:pt idx="2">
                  <c:v>Retirement/ sheltered housing</c:v>
                </c:pt>
                <c:pt idx="3">
                  <c:v>Bungalows</c:v>
                </c:pt>
                <c:pt idx="4">
                  <c:v>Self-build</c:v>
                </c:pt>
                <c:pt idx="5">
                  <c:v>Small houses (1 to 2 beds)</c:v>
                </c:pt>
                <c:pt idx="6">
                  <c:v>Smaller houses on limited plots that cannot be extended</c:v>
                </c:pt>
                <c:pt idx="7">
                  <c:v>Flats</c:v>
                </c:pt>
                <c:pt idx="8">
                  <c:v>Mix of the above</c:v>
                </c:pt>
              </c:strCache>
            </c:strRef>
          </c:cat>
          <c:val>
            <c:numRef>
              <c:f>'Tables and Graphs'!$C$147:$C$155</c:f>
              <c:numCache>
                <c:formatCode>General</c:formatCode>
                <c:ptCount val="9"/>
                <c:pt idx="0">
                  <c:v>53</c:v>
                </c:pt>
                <c:pt idx="1">
                  <c:v>29</c:v>
                </c:pt>
                <c:pt idx="2">
                  <c:v>44</c:v>
                </c:pt>
                <c:pt idx="3">
                  <c:v>29</c:v>
                </c:pt>
                <c:pt idx="4">
                  <c:v>43</c:v>
                </c:pt>
                <c:pt idx="5">
                  <c:v>67</c:v>
                </c:pt>
                <c:pt idx="6">
                  <c:v>49</c:v>
                </c:pt>
                <c:pt idx="7">
                  <c:v>5</c:v>
                </c:pt>
                <c:pt idx="8">
                  <c:v>42</c:v>
                </c:pt>
              </c:numCache>
            </c:numRef>
          </c:val>
          <c:extLst>
            <c:ext xmlns:c16="http://schemas.microsoft.com/office/drawing/2014/chart" uri="{C3380CC4-5D6E-409C-BE32-E72D297353CC}">
              <c16:uniqueId val="{00000001-C512-8C4E-BB39-23FD81B9FDF2}"/>
            </c:ext>
          </c:extLst>
        </c:ser>
        <c:ser>
          <c:idx val="2"/>
          <c:order val="2"/>
          <c:tx>
            <c:strRef>
              <c:f>'Tables and Graphs'!$D$146</c:f>
              <c:strCache>
                <c:ptCount val="1"/>
                <c:pt idx="0">
                  <c:v>Disagree</c:v>
                </c:pt>
              </c:strCache>
            </c:strRef>
          </c:tx>
          <c:spPr>
            <a:solidFill>
              <a:schemeClr val="accent3"/>
            </a:solidFill>
            <a:ln>
              <a:noFill/>
            </a:ln>
            <a:effectLst/>
          </c:spPr>
          <c:invertIfNegative val="0"/>
          <c:cat>
            <c:strRef>
              <c:f>'Tables and Graphs'!$A$147:$A$155</c:f>
              <c:strCache>
                <c:ptCount val="9"/>
                <c:pt idx="0">
                  <c:v>Affordable</c:v>
                </c:pt>
                <c:pt idx="1">
                  <c:v>Housing association homes/ social housing</c:v>
                </c:pt>
                <c:pt idx="2">
                  <c:v>Retirement/ sheltered housing</c:v>
                </c:pt>
                <c:pt idx="3">
                  <c:v>Bungalows</c:v>
                </c:pt>
                <c:pt idx="4">
                  <c:v>Self-build</c:v>
                </c:pt>
                <c:pt idx="5">
                  <c:v>Small houses (1 to 2 beds)</c:v>
                </c:pt>
                <c:pt idx="6">
                  <c:v>Smaller houses on limited plots that cannot be extended</c:v>
                </c:pt>
                <c:pt idx="7">
                  <c:v>Flats</c:v>
                </c:pt>
                <c:pt idx="8">
                  <c:v>Mix of the above</c:v>
                </c:pt>
              </c:strCache>
            </c:strRef>
          </c:cat>
          <c:val>
            <c:numRef>
              <c:f>'Tables and Graphs'!$D$147:$D$155</c:f>
              <c:numCache>
                <c:formatCode>General</c:formatCode>
                <c:ptCount val="9"/>
                <c:pt idx="0">
                  <c:v>19</c:v>
                </c:pt>
                <c:pt idx="1">
                  <c:v>34</c:v>
                </c:pt>
                <c:pt idx="2">
                  <c:v>26</c:v>
                </c:pt>
                <c:pt idx="3">
                  <c:v>35</c:v>
                </c:pt>
                <c:pt idx="4">
                  <c:v>26</c:v>
                </c:pt>
                <c:pt idx="5">
                  <c:v>15</c:v>
                </c:pt>
                <c:pt idx="6">
                  <c:v>21</c:v>
                </c:pt>
                <c:pt idx="7">
                  <c:v>29</c:v>
                </c:pt>
                <c:pt idx="8">
                  <c:v>29</c:v>
                </c:pt>
              </c:numCache>
            </c:numRef>
          </c:val>
          <c:extLst>
            <c:ext xmlns:c16="http://schemas.microsoft.com/office/drawing/2014/chart" uri="{C3380CC4-5D6E-409C-BE32-E72D297353CC}">
              <c16:uniqueId val="{00000002-C512-8C4E-BB39-23FD81B9FDF2}"/>
            </c:ext>
          </c:extLst>
        </c:ser>
        <c:ser>
          <c:idx val="3"/>
          <c:order val="3"/>
          <c:tx>
            <c:strRef>
              <c:f>'Tables and Graphs'!$E$146</c:f>
              <c:strCache>
                <c:ptCount val="1"/>
                <c:pt idx="0">
                  <c:v>Strongly disagree</c:v>
                </c:pt>
              </c:strCache>
            </c:strRef>
          </c:tx>
          <c:spPr>
            <a:solidFill>
              <a:schemeClr val="accent4"/>
            </a:solidFill>
            <a:ln>
              <a:noFill/>
            </a:ln>
            <a:effectLst/>
          </c:spPr>
          <c:invertIfNegative val="0"/>
          <c:cat>
            <c:strRef>
              <c:f>'Tables and Graphs'!$A$147:$A$155</c:f>
              <c:strCache>
                <c:ptCount val="9"/>
                <c:pt idx="0">
                  <c:v>Affordable</c:v>
                </c:pt>
                <c:pt idx="1">
                  <c:v>Housing association homes/ social housing</c:v>
                </c:pt>
                <c:pt idx="2">
                  <c:v>Retirement/ sheltered housing</c:v>
                </c:pt>
                <c:pt idx="3">
                  <c:v>Bungalows</c:v>
                </c:pt>
                <c:pt idx="4">
                  <c:v>Self-build</c:v>
                </c:pt>
                <c:pt idx="5">
                  <c:v>Small houses (1 to 2 beds)</c:v>
                </c:pt>
                <c:pt idx="6">
                  <c:v>Smaller houses on limited plots that cannot be extended</c:v>
                </c:pt>
                <c:pt idx="7">
                  <c:v>Flats</c:v>
                </c:pt>
                <c:pt idx="8">
                  <c:v>Mix of the above</c:v>
                </c:pt>
              </c:strCache>
            </c:strRef>
          </c:cat>
          <c:val>
            <c:numRef>
              <c:f>'Tables and Graphs'!$E$147:$E$155</c:f>
              <c:numCache>
                <c:formatCode>General</c:formatCode>
                <c:ptCount val="9"/>
                <c:pt idx="0">
                  <c:v>13</c:v>
                </c:pt>
                <c:pt idx="1">
                  <c:v>29</c:v>
                </c:pt>
                <c:pt idx="2">
                  <c:v>32</c:v>
                </c:pt>
                <c:pt idx="3">
                  <c:v>30</c:v>
                </c:pt>
                <c:pt idx="4">
                  <c:v>15</c:v>
                </c:pt>
                <c:pt idx="5">
                  <c:v>13</c:v>
                </c:pt>
                <c:pt idx="6">
                  <c:v>16</c:v>
                </c:pt>
                <c:pt idx="7">
                  <c:v>71</c:v>
                </c:pt>
                <c:pt idx="8">
                  <c:v>19</c:v>
                </c:pt>
              </c:numCache>
            </c:numRef>
          </c:val>
          <c:extLst>
            <c:ext xmlns:c16="http://schemas.microsoft.com/office/drawing/2014/chart" uri="{C3380CC4-5D6E-409C-BE32-E72D297353CC}">
              <c16:uniqueId val="{00000003-C512-8C4E-BB39-23FD81B9FDF2}"/>
            </c:ext>
          </c:extLst>
        </c:ser>
        <c:ser>
          <c:idx val="4"/>
          <c:order val="4"/>
          <c:tx>
            <c:strRef>
              <c:f>'Tables and Graphs'!$F$146</c:f>
              <c:strCache>
                <c:ptCount val="1"/>
                <c:pt idx="0">
                  <c:v>Not sure/ don't know</c:v>
                </c:pt>
              </c:strCache>
            </c:strRef>
          </c:tx>
          <c:spPr>
            <a:solidFill>
              <a:schemeClr val="accent5"/>
            </a:solidFill>
            <a:ln>
              <a:noFill/>
            </a:ln>
            <a:effectLst/>
          </c:spPr>
          <c:invertIfNegative val="0"/>
          <c:cat>
            <c:strRef>
              <c:f>'Tables and Graphs'!$A$147:$A$155</c:f>
              <c:strCache>
                <c:ptCount val="9"/>
                <c:pt idx="0">
                  <c:v>Affordable</c:v>
                </c:pt>
                <c:pt idx="1">
                  <c:v>Housing association homes/ social housing</c:v>
                </c:pt>
                <c:pt idx="2">
                  <c:v>Retirement/ sheltered housing</c:v>
                </c:pt>
                <c:pt idx="3">
                  <c:v>Bungalows</c:v>
                </c:pt>
                <c:pt idx="4">
                  <c:v>Self-build</c:v>
                </c:pt>
                <c:pt idx="5">
                  <c:v>Small houses (1 to 2 beds)</c:v>
                </c:pt>
                <c:pt idx="6">
                  <c:v>Smaller houses on limited plots that cannot be extended</c:v>
                </c:pt>
                <c:pt idx="7">
                  <c:v>Flats</c:v>
                </c:pt>
                <c:pt idx="8">
                  <c:v>Mix of the above</c:v>
                </c:pt>
              </c:strCache>
            </c:strRef>
          </c:cat>
          <c:val>
            <c:numRef>
              <c:f>'Tables and Graphs'!$F$147:$F$155</c:f>
              <c:numCache>
                <c:formatCode>General</c:formatCode>
                <c:ptCount val="9"/>
                <c:pt idx="0">
                  <c:v>6</c:v>
                </c:pt>
                <c:pt idx="1">
                  <c:v>13</c:v>
                </c:pt>
                <c:pt idx="2">
                  <c:v>16</c:v>
                </c:pt>
                <c:pt idx="3">
                  <c:v>22</c:v>
                </c:pt>
                <c:pt idx="4">
                  <c:v>21</c:v>
                </c:pt>
                <c:pt idx="5">
                  <c:v>14</c:v>
                </c:pt>
                <c:pt idx="6">
                  <c:v>18</c:v>
                </c:pt>
                <c:pt idx="7">
                  <c:v>15</c:v>
                </c:pt>
                <c:pt idx="8">
                  <c:v>21</c:v>
                </c:pt>
              </c:numCache>
            </c:numRef>
          </c:val>
          <c:extLst>
            <c:ext xmlns:c16="http://schemas.microsoft.com/office/drawing/2014/chart" uri="{C3380CC4-5D6E-409C-BE32-E72D297353CC}">
              <c16:uniqueId val="{00000004-C512-8C4E-BB39-23FD81B9FDF2}"/>
            </c:ext>
          </c:extLst>
        </c:ser>
        <c:dLbls>
          <c:showLegendKey val="0"/>
          <c:showVal val="0"/>
          <c:showCatName val="0"/>
          <c:showSerName val="0"/>
          <c:showPercent val="0"/>
          <c:showBubbleSize val="0"/>
        </c:dLbls>
        <c:gapWidth val="150"/>
        <c:overlap val="100"/>
        <c:axId val="2111951359"/>
        <c:axId val="2111952991"/>
      </c:barChart>
      <c:catAx>
        <c:axId val="21119513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2111952991"/>
        <c:crosses val="autoZero"/>
        <c:auto val="1"/>
        <c:lblAlgn val="ctr"/>
        <c:lblOffset val="100"/>
        <c:noMultiLvlLbl val="0"/>
      </c:catAx>
      <c:valAx>
        <c:axId val="2111952991"/>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195135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'Tables and Graphs'!$A$655:$A$663</cx:f>
        <cx:lvl ptCount="9">
          <cx:pt idx="0">5 to 11</cx:pt>
          <cx:pt idx="1">12 to 17</cx:pt>
          <cx:pt idx="2">18 to 4</cx:pt>
          <cx:pt idx="3">25 to 34</cx:pt>
          <cx:pt idx="4">35 to 44</cx:pt>
          <cx:pt idx="5">45 to 54</cx:pt>
          <cx:pt idx="6">55 to 64</cx:pt>
          <cx:pt idx="7">64 to 75</cx:pt>
          <cx:pt idx="8">75 +</cx:pt>
        </cx:lvl>
      </cx:strDim>
      <cx:numDim type="val">
        <cx:f>'Tables and Graphs'!$B$655:$B$663</cx:f>
        <cx:lvl ptCount="9" formatCode="General">
          <cx:pt idx="0">8</cx:pt>
          <cx:pt idx="1">2</cx:pt>
          <cx:pt idx="2">4</cx:pt>
          <cx:pt idx="3">6</cx:pt>
          <cx:pt idx="4">15</cx:pt>
          <cx:pt idx="5">47</cx:pt>
          <cx:pt idx="6">0</cx:pt>
          <cx:pt idx="7">40</cx:pt>
          <cx:pt idx="8">17</cx:pt>
        </cx:lvl>
      </cx:numDim>
    </cx:data>
  </cx:chartData>
  <cx:chart>
    <cx:plotArea>
      <cx:plotAreaRegion>
        <cx:series layoutId="funnel" uniqueId="{510E8C8D-B2D9-8A4E-AAAB-968DFDB3E286}">
          <cx:dataLabels>
            <cx:visibility seriesName="0" categoryName="0" value="1"/>
          </cx:dataLabels>
          <cx:dataId val="0"/>
        </cx:series>
      </cx:plotAreaRegion>
      <cx:axis id="0">
        <cx:catScaling gapWidth="0.0599999987"/>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'Tables and Graphs'!$A$124:$A$128</cx:f>
        <cx:lvl ptCount="5">
          <cx:pt idx="0">Strongly agree</cx:pt>
          <cx:pt idx="1">Agree</cx:pt>
          <cx:pt idx="2">Neither agree nor disagree</cx:pt>
          <cx:pt idx="3">Disagree</cx:pt>
          <cx:pt idx="4">Strongly disagree</cx:pt>
        </cx:lvl>
      </cx:strDim>
      <cx:numDim type="size">
        <cx:f>'Tables and Graphs'!$B$124:$B$128</cx:f>
        <cx:lvl ptCount="5" formatCode="General">
          <cx:pt idx="0">18</cx:pt>
          <cx:pt idx="1">52</cx:pt>
          <cx:pt idx="2">33</cx:pt>
          <cx:pt idx="3">15</cx:pt>
          <cx:pt idx="4">20</cx:pt>
        </cx:lvl>
      </cx:numDim>
    </cx:data>
  </cx:chartData>
  <cx:chart>
    <cx:plotArea>
      <cx:plotAreaRegion>
        <cx:series layoutId="sunburst" uniqueId="{C2CB38C5-EF32-C44F-A603-4346FE2598BF}">
          <cx:dataLabels pos="ctr">
            <cx:visibility seriesName="0" categoryName="1" value="0"/>
          </cx:dataLabels>
          <cx:dataId val="0"/>
        </cx:series>
      </cx:plotAreaRegion>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'Tables and Graphs'!$A$162:$A$166</cx:f>
        <cx:lvl ptCount="5">
          <cx:pt idx="0">Strongly agree</cx:pt>
          <cx:pt idx="1">Agree</cx:pt>
          <cx:pt idx="2">Neither Agree nor disagree</cx:pt>
          <cx:pt idx="3">Disagree</cx:pt>
          <cx:pt idx="4">Strongly disagree</cx:pt>
        </cx:lvl>
      </cx:strDim>
      <cx:numDim type="size">
        <cx:f>'Tables and Graphs'!$B$162:$B$166</cx:f>
        <cx:lvl ptCount="5" formatCode="General">
          <cx:pt idx="0">71</cx:pt>
          <cx:pt idx="1">44</cx:pt>
          <cx:pt idx="2">8</cx:pt>
          <cx:pt idx="3">8</cx:pt>
          <cx:pt idx="4">5</cx:pt>
        </cx:lvl>
      </cx:numDim>
    </cx:data>
  </cx:chartData>
  <cx:chart>
    <cx:plotArea>
      <cx:plotAreaRegion>
        <cx:series layoutId="sunburst" uniqueId="{4D1E0F94-D380-FB49-BC52-790D75D25B79}">
          <cx:dataLabels pos="ctr">
            <cx:visibility seriesName="0" categoryName="1" value="0"/>
          </cx:dataLabels>
          <cx:dataId val="0"/>
        </cx:series>
      </cx:plotAreaRegion>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'Tables and Graphs'!$A$510:$A$514</cx:f>
        <cx:lvl ptCount="5">
          <cx:pt idx="0">All year round</cx:pt>
          <cx:pt idx="1">Often in Summer</cx:pt>
          <cx:pt idx="2">Often in Winter</cx:pt>
          <cx:pt idx="3">Sometimes in Summer</cx:pt>
          <cx:pt idx="4">Sometimes in Winter</cx:pt>
        </cx:lvl>
      </cx:strDim>
      <cx:numDim type="val">
        <cx:f>'Tables and Graphs'!$B$510:$B$514</cx:f>
        <cx:lvl ptCount="5" formatCode="General">
          <cx:pt idx="0">121</cx:pt>
          <cx:pt idx="1">4</cx:pt>
          <cx:pt idx="2">0</cx:pt>
          <cx:pt idx="3">10</cx:pt>
          <cx:pt idx="4">1</cx:pt>
        </cx:lvl>
      </cx:numDim>
    </cx:data>
  </cx:chartData>
  <cx:chart>
    <cx:plotArea>
      <cx:plotAreaRegion>
        <cx:series layoutId="funnel" uniqueId="{28FC948E-8566-A748-9353-7CA879CF5111}">
          <cx:dataId val="0"/>
        </cx:series>
      </cx:plotAreaRegion>
      <cx:axis id="0">
        <cx:catScaling gapWidth="0.400000006"/>
        <cx:tickLabels/>
      </cx:axis>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'Tables and Graphs'!$A$521:$A$525</cx:f>
        <cx:lvl ptCount="5">
          <cx:pt idx="0">All year round</cx:pt>
          <cx:pt idx="1">Often in Summer</cx:pt>
          <cx:pt idx="2">Often in Winter</cx:pt>
          <cx:pt idx="3">Sometimes in Summer</cx:pt>
          <cx:pt idx="4">Sometimes in Winter</cx:pt>
        </cx:lvl>
      </cx:strDim>
      <cx:numDim type="val">
        <cx:f>'Tables and Graphs'!$B$521:$B$525</cx:f>
        <cx:lvl ptCount="5" formatCode="General">
          <cx:pt idx="0">99</cx:pt>
          <cx:pt idx="1">5</cx:pt>
          <cx:pt idx="2">0</cx:pt>
          <cx:pt idx="3">11</cx:pt>
          <cx:pt idx="4">1</cx:pt>
        </cx:lvl>
      </cx:numDim>
    </cx:data>
  </cx:chartData>
  <cx:chart>
    <cx:plotArea>
      <cx:plotAreaRegion>
        <cx:series layoutId="funnel" uniqueId="{B9638210-4FC7-9347-9C7E-CFEC938D2C2B}">
          <cx:dataId val="0"/>
        </cx:series>
      </cx:plotAreaRegion>
      <cx:axis id="0">
        <cx:catScaling gapWidth="0.400000006"/>
        <cx:tickLabels/>
      </cx:axis>
    </cx:plotArea>
  </cx:chart>
</cx:chartSpace>
</file>

<file path=ppt/charts/chartEx6.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'Tables and Graphs'!$A$532:$A$537</cx:f>
        <cx:lvl ptCount="6">
          <cx:pt idx="0">All year round</cx:pt>
          <cx:pt idx="1">Often in Summer</cx:pt>
          <cx:pt idx="2">Often in Winter</cx:pt>
          <cx:pt idx="3">Sometimes in Summer</cx:pt>
          <cx:pt idx="4">Sometimes in Winter</cx:pt>
          <cx:pt idx="5">Never</cx:pt>
        </cx:lvl>
      </cx:strDim>
      <cx:numDim type="val">
        <cx:f>'Tables and Graphs'!$B$532:$B$537</cx:f>
        <cx:lvl ptCount="6" formatCode="General">
          <cx:pt idx="0">23</cx:pt>
          <cx:pt idx="1">18</cx:pt>
          <cx:pt idx="2">0</cx:pt>
          <cx:pt idx="3">29</cx:pt>
          <cx:pt idx="4">1</cx:pt>
          <cx:pt idx="5">65</cx:pt>
        </cx:lvl>
      </cx:numDim>
    </cx:data>
  </cx:chartData>
  <cx:chart>
    <cx:plotArea>
      <cx:plotAreaRegion>
        <cx:series layoutId="funnel" uniqueId="{F7C5B770-3010-7945-A9F0-FD49975EEAE1}">
          <cx:dataId val="0"/>
        </cx:series>
      </cx:plotAreaRegion>
      <cx:axis id="0">
        <cx:catScaling gapWidth="0.400000006"/>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426">
  <cs:axisTitle>
    <cs:lnRef idx="0"/>
    <cs:fillRef idx="0"/>
    <cs:effectRef idx="0"/>
    <cs:fontRef idx="minor">
      <a:schemeClr val="tx2"/>
    </cs:fontRef>
    <cs:defRPr sz="9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cs:chartArea>
  <cs:dataLabel>
    <cs:lnRef idx="0"/>
    <cs:fillRef idx="0"/>
    <cs:effectRef idx="0"/>
    <cs:fontRef idx="minor">
      <a:schemeClr val="tx2"/>
    </cs:fontRef>
    <cs:defRPr sz="9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2"/>
    </cs:fontRef>
    <cs:spPr>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cs:spPr>
  </cs:dataPoint>
  <cs:dataPoint3D>
    <cs:lnRef idx="0"/>
    <cs:fillRef idx="0">
      <cs:styleClr val="auto"/>
    </cs:fillRef>
    <cs:effectRef idx="0"/>
    <cs:fontRef idx="minor">
      <a:schemeClr val="tx2"/>
    </cs:fontRef>
    <cs:spPr>
      <a:solidFill>
        <a:schemeClr val="phClr"/>
      </a:solidFill>
    </cs:spPr>
  </cs:dataPoint3D>
  <cs:dataPointLine>
    <cs:lnRef idx="0">
      <cs:styleClr val="auto"/>
    </cs:lnRef>
    <cs:fillRef idx="0"/>
    <cs:effectRef idx="0"/>
    <cs:fontRef idx="minor">
      <a:schemeClr val="tx2"/>
    </cs:fontRef>
    <cs:spPr>
      <a:ln w="28575" cap="rnd">
        <a:solidFill>
          <a:schemeClr val="phClr"/>
        </a:solidFill>
        <a:round/>
      </a:ln>
    </cs:spPr>
  </cs:dataPointLine>
  <cs:dataPointMarker>
    <cs:lnRef idx="0"/>
    <cs:fillRef idx="0">
      <cs:styleClr val="auto"/>
    </cs:fillRef>
    <cs:effectRef idx="0"/>
    <cs:fontRef idx="minor">
      <a:schemeClr val="tx2"/>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2"/>
    </cs:fontRef>
    <cs:spPr>
      <a:ln w="2857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2"/>
    </cs:fontRef>
    <cs:defRPr sz="9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cs:seriesAxis>
  <cs:seriesLine>
    <cs:lnRef idx="0"/>
    <cs:fillRef idx="0"/>
    <cs:effectRef idx="0"/>
    <cs:fontRef idx="minor">
      <a:schemeClr val="tx2"/>
    </cs:fontRef>
    <cs:spPr>
      <a:ln w="9525" cap="flat">
        <a:solidFill>
          <a:srgbClr val="D9D9D9"/>
        </a:solidFill>
        <a:round/>
      </a:ln>
    </cs:spPr>
  </cs:seriesLine>
  <cs:title>
    <cs:lnRef idx="0"/>
    <cs:fillRef idx="0"/>
    <cs:effectRef idx="0"/>
    <cs:fontRef idx="minor">
      <a:schemeClr val="tx2"/>
    </cs:fontRef>
    <cs:defRPr sz="1600" b="1"/>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cs:valueAxis>
  <cs:wall>
    <cs:lnRef idx="0"/>
    <cs:fillRef idx="0"/>
    <cs:effectRef idx="0"/>
    <cs:fontRef idx="minor">
      <a:schemeClr val="tx2"/>
    </cs:fontRef>
  </cs:wall>
</cs:chartStyle>
</file>

<file path=ppt/charts/style39.xml><?xml version="1.0" encoding="utf-8"?>
<cs:chartStyle xmlns:cs="http://schemas.microsoft.com/office/drawing/2012/chartStyle" xmlns:a="http://schemas.openxmlformats.org/drawingml/2006/main" id="426">
  <cs:axisTitle>
    <cs:lnRef idx="0"/>
    <cs:fillRef idx="0"/>
    <cs:effectRef idx="0"/>
    <cs:fontRef idx="minor">
      <a:schemeClr val="tx2"/>
    </cs:fontRef>
    <cs:defRPr sz="9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cs:chartArea>
  <cs:dataLabel>
    <cs:lnRef idx="0"/>
    <cs:fillRef idx="0"/>
    <cs:effectRef idx="0"/>
    <cs:fontRef idx="minor">
      <a:schemeClr val="tx2"/>
    </cs:fontRef>
    <cs:defRPr sz="9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2"/>
    </cs:fontRef>
    <cs:spPr>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cs:spPr>
  </cs:dataPoint>
  <cs:dataPoint3D>
    <cs:lnRef idx="0"/>
    <cs:fillRef idx="0">
      <cs:styleClr val="auto"/>
    </cs:fillRef>
    <cs:effectRef idx="0"/>
    <cs:fontRef idx="minor">
      <a:schemeClr val="tx2"/>
    </cs:fontRef>
    <cs:spPr>
      <a:solidFill>
        <a:schemeClr val="phClr"/>
      </a:solidFill>
    </cs:spPr>
  </cs:dataPoint3D>
  <cs:dataPointLine>
    <cs:lnRef idx="0">
      <cs:styleClr val="auto"/>
    </cs:lnRef>
    <cs:fillRef idx="0"/>
    <cs:effectRef idx="0"/>
    <cs:fontRef idx="minor">
      <a:schemeClr val="tx2"/>
    </cs:fontRef>
    <cs:spPr>
      <a:ln w="28575" cap="rnd">
        <a:solidFill>
          <a:schemeClr val="phClr"/>
        </a:solidFill>
        <a:round/>
      </a:ln>
    </cs:spPr>
  </cs:dataPointLine>
  <cs:dataPointMarker>
    <cs:lnRef idx="0"/>
    <cs:fillRef idx="0">
      <cs:styleClr val="auto"/>
    </cs:fillRef>
    <cs:effectRef idx="0"/>
    <cs:fontRef idx="minor">
      <a:schemeClr val="tx2"/>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2"/>
    </cs:fontRef>
    <cs:spPr>
      <a:ln w="2857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2"/>
    </cs:fontRef>
    <cs:defRPr sz="9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cs:seriesAxis>
  <cs:seriesLine>
    <cs:lnRef idx="0"/>
    <cs:fillRef idx="0"/>
    <cs:effectRef idx="0"/>
    <cs:fontRef idx="minor">
      <a:schemeClr val="tx2"/>
    </cs:fontRef>
    <cs:spPr>
      <a:ln w="9525" cap="flat">
        <a:solidFill>
          <a:srgbClr val="D9D9D9"/>
        </a:solidFill>
        <a:round/>
      </a:ln>
    </cs:spPr>
  </cs:seriesLine>
  <cs:title>
    <cs:lnRef idx="0"/>
    <cs:fillRef idx="0"/>
    <cs:effectRef idx="0"/>
    <cs:fontRef idx="minor">
      <a:schemeClr val="tx2"/>
    </cs:fontRef>
    <cs:defRPr sz="1600" b="1"/>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426">
  <cs:axisTitle>
    <cs:lnRef idx="0"/>
    <cs:fillRef idx="0"/>
    <cs:effectRef idx="0"/>
    <cs:fontRef idx="minor">
      <a:schemeClr val="tx2"/>
    </cs:fontRef>
    <cs:defRPr sz="9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cs:chartArea>
  <cs:dataLabel>
    <cs:lnRef idx="0"/>
    <cs:fillRef idx="0"/>
    <cs:effectRef idx="0"/>
    <cs:fontRef idx="minor">
      <a:schemeClr val="tx2"/>
    </cs:fontRef>
    <cs:defRPr sz="9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2"/>
    </cs:fontRef>
    <cs:spPr>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cs:spPr>
  </cs:dataPoint>
  <cs:dataPoint3D>
    <cs:lnRef idx="0"/>
    <cs:fillRef idx="0">
      <cs:styleClr val="auto"/>
    </cs:fillRef>
    <cs:effectRef idx="0"/>
    <cs:fontRef idx="minor">
      <a:schemeClr val="tx2"/>
    </cs:fontRef>
    <cs:spPr>
      <a:solidFill>
        <a:schemeClr val="phClr"/>
      </a:solidFill>
    </cs:spPr>
  </cs:dataPoint3D>
  <cs:dataPointLine>
    <cs:lnRef idx="0">
      <cs:styleClr val="auto"/>
    </cs:lnRef>
    <cs:fillRef idx="0"/>
    <cs:effectRef idx="0"/>
    <cs:fontRef idx="minor">
      <a:schemeClr val="tx2"/>
    </cs:fontRef>
    <cs:spPr>
      <a:ln w="28575" cap="rnd">
        <a:solidFill>
          <a:schemeClr val="phClr"/>
        </a:solidFill>
        <a:round/>
      </a:ln>
    </cs:spPr>
  </cs:dataPointLine>
  <cs:dataPointMarker>
    <cs:lnRef idx="0"/>
    <cs:fillRef idx="0">
      <cs:styleClr val="auto"/>
    </cs:fillRef>
    <cs:effectRef idx="0"/>
    <cs:fontRef idx="minor">
      <a:schemeClr val="tx2"/>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2"/>
    </cs:fontRef>
    <cs:spPr>
      <a:ln w="2857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2"/>
    </cs:fontRef>
    <cs:defRPr sz="9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cs:seriesAxis>
  <cs:seriesLine>
    <cs:lnRef idx="0"/>
    <cs:fillRef idx="0"/>
    <cs:effectRef idx="0"/>
    <cs:fontRef idx="minor">
      <a:schemeClr val="tx2"/>
    </cs:fontRef>
    <cs:spPr>
      <a:ln w="9525" cap="flat">
        <a:solidFill>
          <a:srgbClr val="D9D9D9"/>
        </a:solidFill>
        <a:round/>
      </a:ln>
    </cs:spPr>
  </cs:seriesLine>
  <cs:title>
    <cs:lnRef idx="0"/>
    <cs:fillRef idx="0"/>
    <cs:effectRef idx="0"/>
    <cs:fontRef idx="minor">
      <a:schemeClr val="tx2"/>
    </cs:fontRef>
    <cs:defRPr sz="1600" b="1"/>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cs:valueAxis>
  <cs:wall>
    <cs:lnRef idx="0"/>
    <cs:fillRef idx="0"/>
    <cs:effectRef idx="0"/>
    <cs:fontRef idx="minor">
      <a:schemeClr val="tx2"/>
    </cs:fontRef>
  </cs:wall>
</cs:chartStyle>
</file>

<file path=ppt/charts/style4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4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4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3/11/22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3/11/22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359D8E-2A04-7648-BB99-EC53D2571000}" type="slidenum">
              <a:rPr lang="en-US" smtClean="0"/>
              <a:t>6</a:t>
            </a:fld>
            <a:endParaRPr lang="en-US"/>
          </a:p>
        </p:txBody>
      </p:sp>
    </p:spTree>
    <p:extLst>
      <p:ext uri="{BB962C8B-B14F-4D97-AF65-F5344CB8AC3E}">
        <p14:creationId xmlns:p14="http://schemas.microsoft.com/office/powerpoint/2010/main" val="382639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59D8E-2A04-7648-BB99-EC53D2571000}" type="slidenum">
              <a:rPr lang="en-US" smtClean="0"/>
              <a:t>9</a:t>
            </a:fld>
            <a:endParaRPr lang="en-US"/>
          </a:p>
        </p:txBody>
      </p:sp>
    </p:spTree>
    <p:extLst>
      <p:ext uri="{BB962C8B-B14F-4D97-AF65-F5344CB8AC3E}">
        <p14:creationId xmlns:p14="http://schemas.microsoft.com/office/powerpoint/2010/main" val="2100991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359D8E-2A04-7648-BB99-EC53D2571000}" type="slidenum">
              <a:rPr lang="en-US" smtClean="0"/>
              <a:t>49</a:t>
            </a:fld>
            <a:endParaRPr lang="en-US"/>
          </a:p>
        </p:txBody>
      </p:sp>
    </p:spTree>
    <p:extLst>
      <p:ext uri="{BB962C8B-B14F-4D97-AF65-F5344CB8AC3E}">
        <p14:creationId xmlns:p14="http://schemas.microsoft.com/office/powerpoint/2010/main" val="2496620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a:t>Add the title of your presentation here</a:t>
            </a:r>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a:solidFill>
                  <a:srgbClr val="FFFFFF"/>
                </a:solidFill>
                <a:latin typeface="Helvetica Neue"/>
                <a:cs typeface="Helvetica Neue"/>
              </a:rPr>
              <a:t>Powered by</a:t>
            </a: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7424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a:solidFill>
                            <a:schemeClr val="tx1"/>
                          </a:solidFill>
                          <a:latin typeface="Arial"/>
                          <a:cs typeface="Arial"/>
                        </a:rPr>
                        <a:t>More than seven</a:t>
                      </a:r>
                      <a:r>
                        <a:rPr lang="en-US" sz="1050" baseline="0">
                          <a:solidFill>
                            <a:schemeClr val="tx1"/>
                          </a:solidFill>
                          <a:latin typeface="Arial"/>
                          <a:cs typeface="Arial"/>
                        </a:rPr>
                        <a:t> years</a:t>
                      </a:r>
                      <a:endParaRPr lang="en-US" sz="105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334751"/>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dt="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a:solidFill>
                  <a:srgbClr val="7C878E"/>
                </a:solidFill>
                <a:latin typeface="Helvetica Neue"/>
                <a:cs typeface="Helvetica Neue"/>
              </a:rPr>
              <a:t>Powered by</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a:solidFill>
                  <a:srgbClr val="7C878E"/>
                </a:solidFill>
                <a:latin typeface="Helvetica Neue"/>
                <a:cs typeface="Helvetica Neue"/>
              </a:rPr>
              <a:t>Powered by</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hf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3.xml"/><Relationship Id="rId4" Type="http://schemas.openxmlformats.org/officeDocument/2006/relationships/chart" Target="../charts/char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4/relationships/chartEx" Target="../charts/chartEx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8.png"/><Relationship Id="rId2" Type="http://schemas.microsoft.com/office/2014/relationships/chartEx" Target="../charts/chartEx5.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9.png"/><Relationship Id="rId2" Type="http://schemas.microsoft.com/office/2014/relationships/chartEx" Target="../charts/chartEx6.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86590" y="677002"/>
            <a:ext cx="5661618" cy="1234730"/>
          </a:xfrm>
        </p:spPr>
        <p:txBody>
          <a:bodyPr>
            <a:normAutofit/>
          </a:bodyPr>
          <a:lstStyle/>
          <a:p>
            <a:r>
              <a:rPr lang="en-GB" dirty="0"/>
              <a:t>CHEDWORTH </a:t>
            </a:r>
            <a:r>
              <a:rPr dirty="0"/>
              <a:t>PARISH QUESTIONNAIRE</a:t>
            </a:r>
          </a:p>
        </p:txBody>
      </p:sp>
      <p:sp>
        <p:nvSpPr>
          <p:cNvPr id="3" name="Text Placeholder 2"/>
          <p:cNvSpPr>
            <a:spLocks noGrp="1"/>
          </p:cNvSpPr>
          <p:nvPr>
            <p:ph type="body" sz="quarter" idx="12"/>
          </p:nvPr>
        </p:nvSpPr>
        <p:spPr>
          <a:xfrm>
            <a:off x="186590" y="1867021"/>
            <a:ext cx="3017330" cy="385762"/>
          </a:xfrm>
        </p:spPr>
        <p:txBody>
          <a:bodyPr/>
          <a:lstStyle/>
          <a:p>
            <a:r>
              <a:rPr lang="en-GB" dirty="0"/>
              <a:t>September 2021</a:t>
            </a:r>
            <a:endParaRPr dirty="0"/>
          </a:p>
        </p:txBody>
      </p:sp>
      <p:sp>
        <p:nvSpPr>
          <p:cNvPr id="13" name="Title 2"/>
          <p:cNvSpPr txBox="1">
            <a:spLocks/>
          </p:cNvSpPr>
          <p:nvPr/>
        </p:nvSpPr>
        <p:spPr>
          <a:xfrm>
            <a:off x="186590" y="3220411"/>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is-IS" sz="1600">
                <a:solidFill>
                  <a:schemeClr val="bg1"/>
                </a:solidFill>
              </a:rPr>
              <a:t> 139</a:t>
            </a:r>
            <a:r>
              <a:rPr kumimoji="0" lang="is-IS" sz="1600" b="1" i="0" u="none" strike="noStrike" kern="1200" cap="none" spc="0" normalizeH="0" baseline="0" noProof="0">
                <a:ln>
                  <a:noFill/>
                </a:ln>
                <a:solidFill>
                  <a:schemeClr val="bg1"/>
                </a:solidFill>
                <a:effectLst/>
                <a:uLnTx/>
                <a:uFillTx/>
                <a:latin typeface="Arial"/>
                <a:ea typeface="+mj-ea"/>
                <a:cs typeface="Arial"/>
              </a:rPr>
              <a:t> Responses</a:t>
            </a:r>
            <a:r>
              <a:rPr kumimoji="0" lang="is-IS" sz="1600" b="1" i="0" u="none" strike="noStrike" kern="1200" cap="none" spc="0" normalizeH="0" noProof="0">
                <a:ln>
                  <a:noFill/>
                </a:ln>
                <a:solidFill>
                  <a:schemeClr val="bg1"/>
                </a:solidFill>
                <a:effectLst/>
                <a:uLnTx/>
                <a:uFillTx/>
                <a:latin typeface="Arial"/>
                <a:ea typeface="+mj-ea"/>
                <a:cs typeface="Arial"/>
              </a:rPr>
              <a:t> received</a:t>
            </a:r>
            <a:endParaRPr kumimoji="0" lang="is-IS" sz="1600" b="1" i="0" u="none" strike="noStrike" kern="1200" cap="none" spc="0" normalizeH="0" baseline="0" noProof="0">
              <a:ln>
                <a:noFill/>
              </a:ln>
              <a:solidFill>
                <a:schemeClr val="bg1"/>
              </a:solidFill>
              <a:effectLst/>
              <a:uLnTx/>
              <a:uFillTx/>
              <a:latin typeface="Arial"/>
              <a:ea typeface="+mj-ea"/>
              <a:cs typeface="Arial"/>
            </a:endParaRPr>
          </a:p>
        </p:txBody>
      </p:sp>
      <p:sp>
        <p:nvSpPr>
          <p:cNvPr id="4" name="TextBox 3"/>
          <p:cNvSpPr txBox="1"/>
          <p:nvPr/>
        </p:nvSpPr>
        <p:spPr>
          <a:xfrm>
            <a:off x="186589" y="2646032"/>
            <a:ext cx="5723143" cy="400110"/>
          </a:xfrm>
          <a:prstGeom prst="rect">
            <a:avLst/>
          </a:prstGeom>
          <a:noFill/>
        </p:spPr>
        <p:txBody>
          <a:bodyPr wrap="square" rtlCol="0">
            <a:spAutoFit/>
          </a:bodyPr>
          <a:lstStyle/>
          <a:p>
            <a:r>
              <a:rPr lang="en-US" sz="2000" b="1" dirty="0">
                <a:solidFill>
                  <a:schemeClr val="bg1"/>
                </a:solidFill>
              </a:rPr>
              <a:t>SUMMARY ANALYSIS OF ALL RESPONSES</a:t>
            </a:r>
            <a:endParaRPr lang="en-US" sz="2000" dirty="0">
              <a:solidFill>
                <a:schemeClr val="bg1"/>
              </a:solidFill>
            </a:endParaRPr>
          </a:p>
        </p:txBody>
      </p:sp>
      <p:sp>
        <p:nvSpPr>
          <p:cNvPr id="5" name="TextBox 4"/>
          <p:cNvSpPr txBox="1"/>
          <p:nvPr/>
        </p:nvSpPr>
        <p:spPr>
          <a:xfrm>
            <a:off x="639234" y="4690533"/>
            <a:ext cx="7865533" cy="261610"/>
          </a:xfrm>
          <a:prstGeom prst="rect">
            <a:avLst/>
          </a:prstGeom>
          <a:noFill/>
        </p:spPr>
        <p:txBody>
          <a:bodyPr wrap="square" rtlCol="0">
            <a:spAutoFit/>
          </a:bodyPr>
          <a:lstStyle/>
          <a:p>
            <a:pPr algn="ctr"/>
            <a:r>
              <a:rPr lang="en-US" sz="1100" b="1" dirty="0">
                <a:solidFill>
                  <a:schemeClr val="bg1"/>
                </a:solidFill>
              </a:rPr>
              <a:t>Questionnaire and analysis devised and produced by </a:t>
            </a:r>
            <a:r>
              <a:rPr lang="en-US" sz="1100" b="1" dirty="0" err="1">
                <a:solidFill>
                  <a:schemeClr val="bg1"/>
                </a:solidFill>
              </a:rPr>
              <a:t>Chedworth</a:t>
            </a:r>
            <a:r>
              <a:rPr lang="en-US" sz="1100" b="1">
                <a:solidFill>
                  <a:schemeClr val="bg1"/>
                </a:solidFill>
              </a:rPr>
              <a:t> Parish </a:t>
            </a:r>
            <a:r>
              <a:rPr lang="en-US" sz="1100" b="1" err="1">
                <a:solidFill>
                  <a:schemeClr val="bg1"/>
                </a:solidFill>
              </a:rPr>
              <a:t>Neighbourhood</a:t>
            </a:r>
            <a:r>
              <a:rPr lang="en-US" sz="1100" b="1">
                <a:solidFill>
                  <a:schemeClr val="bg1"/>
                </a:solidFill>
              </a:rPr>
              <a:t> Plan Steering Group</a:t>
            </a:r>
          </a:p>
        </p:txBody>
      </p:sp>
    </p:spTree>
    <p:extLst>
      <p:ext uri="{BB962C8B-B14F-4D97-AF65-F5344CB8AC3E}">
        <p14:creationId xmlns:p14="http://schemas.microsoft.com/office/powerpoint/2010/main" val="365235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fontScale="85000" lnSpcReduction="10000"/>
          </a:bodyPr>
          <a:lstStyle/>
          <a:p>
            <a:r>
              <a:rPr lang="en-GB" sz="2200"/>
              <a:t>Section 2</a:t>
            </a:r>
          </a:p>
          <a:p>
            <a:r>
              <a:rPr lang="en-GB"/>
              <a:t>LIVING IN </a:t>
            </a:r>
            <a:r>
              <a:rPr lang="en-GB" err="1"/>
              <a:t>Chedworth</a:t>
            </a:r>
            <a:r>
              <a:rPr lang="en-GB"/>
              <a:t> Parish</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256494" y="3220411"/>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128169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33381"/>
            <a:ext cx="8877975" cy="391272"/>
          </a:xfrm>
        </p:spPr>
        <p:txBody>
          <a:bodyPr>
            <a:normAutofit/>
          </a:bodyPr>
          <a:lstStyle/>
          <a:p>
            <a:r>
              <a:rPr lang="en-GB" sz="1400"/>
              <a:t>How do you feel about living in the Parish?     1 = not good    8 = very good</a:t>
            </a:r>
            <a:endParaRPr sz="1400"/>
          </a:p>
        </p:txBody>
      </p:sp>
      <p:sp>
        <p:nvSpPr>
          <p:cNvPr id="3" name="Content Placeholder 2"/>
          <p:cNvSpPr>
            <a:spLocks noGrp="1"/>
          </p:cNvSpPr>
          <p:nvPr>
            <p:ph idx="1"/>
          </p:nvPr>
        </p:nvSpPr>
        <p:spPr>
          <a:xfrm>
            <a:off x="115136" y="736648"/>
            <a:ext cx="5332506" cy="355551"/>
          </a:xfrm>
        </p:spPr>
        <p:txBody>
          <a:bodyPr>
            <a:normAutofit/>
          </a:bodyPr>
          <a:lstStyle/>
          <a:p>
            <a:r>
              <a:t>Answered: </a:t>
            </a:r>
            <a:r>
              <a:rPr lang="en-GB"/>
              <a:t> 93%, on average, answered this question</a:t>
            </a:r>
          </a:p>
          <a:p>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11</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9" name="TextBox 8"/>
          <p:cNvSpPr txBox="1"/>
          <p:nvPr/>
        </p:nvSpPr>
        <p:spPr>
          <a:xfrm>
            <a:off x="3111500" y="4560968"/>
            <a:ext cx="2921000" cy="215444"/>
          </a:xfrm>
          <a:prstGeom prst="rect">
            <a:avLst/>
          </a:prstGeom>
          <a:noFill/>
        </p:spPr>
        <p:txBody>
          <a:bodyPr wrap="square" rtlCol="0">
            <a:spAutoFit/>
          </a:bodyPr>
          <a:lstStyle/>
          <a:p>
            <a:pPr algn="ctr"/>
            <a:r>
              <a:rPr lang="en-US" sz="800" b="1">
                <a:solidFill>
                  <a:srgbClr val="FF0000"/>
                </a:solidFill>
                <a:latin typeface="Arial"/>
                <a:cs typeface="Arial"/>
              </a:rPr>
              <a:t>Detailed data on following slide</a:t>
            </a:r>
          </a:p>
        </p:txBody>
      </p:sp>
      <p:graphicFrame>
        <p:nvGraphicFramePr>
          <p:cNvPr id="11" name="Chart 10">
            <a:extLst>
              <a:ext uri="{FF2B5EF4-FFF2-40B4-BE49-F238E27FC236}">
                <a16:creationId xmlns:a16="http://schemas.microsoft.com/office/drawing/2014/main" id="{645EDF15-E742-BC46-83FE-D97FBE0399BE}"/>
              </a:ext>
            </a:extLst>
          </p:cNvPr>
          <p:cNvGraphicFramePr>
            <a:graphicFrameLocks/>
          </p:cNvGraphicFramePr>
          <p:nvPr>
            <p:extLst>
              <p:ext uri="{D42A27DB-BD31-4B8C-83A1-F6EECF244321}">
                <p14:modId xmlns:p14="http://schemas.microsoft.com/office/powerpoint/2010/main" val="1817202556"/>
              </p:ext>
            </p:extLst>
          </p:nvPr>
        </p:nvGraphicFramePr>
        <p:xfrm>
          <a:off x="326571" y="1176676"/>
          <a:ext cx="8374084" cy="33842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33381"/>
            <a:ext cx="8776863" cy="391272"/>
          </a:xfrm>
        </p:spPr>
        <p:txBody>
          <a:bodyPr>
            <a:normAutofit/>
          </a:bodyPr>
          <a:lstStyle/>
          <a:p>
            <a:r>
              <a:rPr sz="1400"/>
              <a:t>Do you agree or disagree with the following statements about </a:t>
            </a:r>
            <a:r>
              <a:rPr lang="en-GB" sz="1400" err="1"/>
              <a:t>Chedworth</a:t>
            </a:r>
            <a:r>
              <a:rPr lang="en-GB" sz="1400"/>
              <a:t> Parish</a:t>
            </a:r>
            <a:r>
              <a:rPr sz="1400"/>
              <a:t>?</a:t>
            </a:r>
            <a:r>
              <a:rPr lang="en-GB" sz="1400"/>
              <a:t>          (DATA TABLE)</a:t>
            </a:r>
            <a:endParaRPr sz="1400"/>
          </a:p>
        </p:txBody>
      </p:sp>
      <p:sp>
        <p:nvSpPr>
          <p:cNvPr id="5" name="Slide Number Placeholder 4"/>
          <p:cNvSpPr>
            <a:spLocks noGrp="1"/>
          </p:cNvSpPr>
          <p:nvPr>
            <p:ph type="sldNum" sz="quarter" idx="12"/>
          </p:nvPr>
        </p:nvSpPr>
        <p:spPr/>
        <p:txBody>
          <a:bodyPr/>
          <a:lstStyle/>
          <a:p>
            <a:fld id="{A88B48FB-E956-2048-9E74-C69E7CAA26CC}" type="slidenum">
              <a:rPr lang="en-US" smtClean="0"/>
              <a:t>12</a:t>
            </a:fld>
            <a:endParaRPr lang="en-US"/>
          </a:p>
        </p:txBody>
      </p:sp>
      <p:sp>
        <p:nvSpPr>
          <p:cNvPr id="6" name="TextBox 5"/>
          <p:cNvSpPr txBox="1"/>
          <p:nvPr/>
        </p:nvSpPr>
        <p:spPr>
          <a:xfrm>
            <a:off x="115135" y="4858881"/>
            <a:ext cx="3215894"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9" name="TextBox 8"/>
          <p:cNvSpPr txBox="1"/>
          <p:nvPr/>
        </p:nvSpPr>
        <p:spPr>
          <a:xfrm>
            <a:off x="3111500" y="844370"/>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previous slide </a:t>
            </a:r>
          </a:p>
        </p:txBody>
      </p:sp>
      <p:graphicFrame>
        <p:nvGraphicFramePr>
          <p:cNvPr id="8" name="Table 7">
            <a:extLst>
              <a:ext uri="{FF2B5EF4-FFF2-40B4-BE49-F238E27FC236}">
                <a16:creationId xmlns:a16="http://schemas.microsoft.com/office/drawing/2014/main" id="{83125538-2BAC-5243-9B29-3CE88B28D89F}"/>
              </a:ext>
            </a:extLst>
          </p:cNvPr>
          <p:cNvGraphicFramePr>
            <a:graphicFrameLocks noGrp="1"/>
          </p:cNvGraphicFramePr>
          <p:nvPr>
            <p:extLst>
              <p:ext uri="{D42A27DB-BD31-4B8C-83A1-F6EECF244321}">
                <p14:modId xmlns:p14="http://schemas.microsoft.com/office/powerpoint/2010/main" val="1995678740"/>
              </p:ext>
            </p:extLst>
          </p:nvPr>
        </p:nvGraphicFramePr>
        <p:xfrm>
          <a:off x="810230" y="1098207"/>
          <a:ext cx="7523540" cy="3387119"/>
        </p:xfrm>
        <a:graphic>
          <a:graphicData uri="http://schemas.openxmlformats.org/drawingml/2006/table">
            <a:tbl>
              <a:tblPr firstRow="1" bandRow="1">
                <a:tableStyleId>{C4B1156A-380E-4F78-BDF5-A606A8083BF9}</a:tableStyleId>
              </a:tblPr>
              <a:tblGrid>
                <a:gridCol w="2367643">
                  <a:extLst>
                    <a:ext uri="{9D8B030D-6E8A-4147-A177-3AD203B41FA5}">
                      <a16:colId xmlns:a16="http://schemas.microsoft.com/office/drawing/2014/main" val="3692681811"/>
                    </a:ext>
                  </a:extLst>
                </a:gridCol>
                <a:gridCol w="522514">
                  <a:extLst>
                    <a:ext uri="{9D8B030D-6E8A-4147-A177-3AD203B41FA5}">
                      <a16:colId xmlns:a16="http://schemas.microsoft.com/office/drawing/2014/main" val="2372009348"/>
                    </a:ext>
                  </a:extLst>
                </a:gridCol>
                <a:gridCol w="424543">
                  <a:extLst>
                    <a:ext uri="{9D8B030D-6E8A-4147-A177-3AD203B41FA5}">
                      <a16:colId xmlns:a16="http://schemas.microsoft.com/office/drawing/2014/main" val="3816330830"/>
                    </a:ext>
                  </a:extLst>
                </a:gridCol>
                <a:gridCol w="440872">
                  <a:extLst>
                    <a:ext uri="{9D8B030D-6E8A-4147-A177-3AD203B41FA5}">
                      <a16:colId xmlns:a16="http://schemas.microsoft.com/office/drawing/2014/main" val="2076942823"/>
                    </a:ext>
                  </a:extLst>
                </a:gridCol>
                <a:gridCol w="424543">
                  <a:extLst>
                    <a:ext uri="{9D8B030D-6E8A-4147-A177-3AD203B41FA5}">
                      <a16:colId xmlns:a16="http://schemas.microsoft.com/office/drawing/2014/main" val="1641105126"/>
                    </a:ext>
                  </a:extLst>
                </a:gridCol>
                <a:gridCol w="468085">
                  <a:extLst>
                    <a:ext uri="{9D8B030D-6E8A-4147-A177-3AD203B41FA5}">
                      <a16:colId xmlns:a16="http://schemas.microsoft.com/office/drawing/2014/main" val="1152151376"/>
                    </a:ext>
                  </a:extLst>
                </a:gridCol>
                <a:gridCol w="424543">
                  <a:extLst>
                    <a:ext uri="{9D8B030D-6E8A-4147-A177-3AD203B41FA5}">
                      <a16:colId xmlns:a16="http://schemas.microsoft.com/office/drawing/2014/main" val="943399830"/>
                    </a:ext>
                  </a:extLst>
                </a:gridCol>
                <a:gridCol w="473529">
                  <a:extLst>
                    <a:ext uri="{9D8B030D-6E8A-4147-A177-3AD203B41FA5}">
                      <a16:colId xmlns:a16="http://schemas.microsoft.com/office/drawing/2014/main" val="627213810"/>
                    </a:ext>
                  </a:extLst>
                </a:gridCol>
                <a:gridCol w="440871">
                  <a:extLst>
                    <a:ext uri="{9D8B030D-6E8A-4147-A177-3AD203B41FA5}">
                      <a16:colId xmlns:a16="http://schemas.microsoft.com/office/drawing/2014/main" val="1266826255"/>
                    </a:ext>
                  </a:extLst>
                </a:gridCol>
                <a:gridCol w="660570">
                  <a:extLst>
                    <a:ext uri="{9D8B030D-6E8A-4147-A177-3AD203B41FA5}">
                      <a16:colId xmlns:a16="http://schemas.microsoft.com/office/drawing/2014/main" val="2032510270"/>
                    </a:ext>
                  </a:extLst>
                </a:gridCol>
                <a:gridCol w="875827">
                  <a:extLst>
                    <a:ext uri="{9D8B030D-6E8A-4147-A177-3AD203B41FA5}">
                      <a16:colId xmlns:a16="http://schemas.microsoft.com/office/drawing/2014/main" val="3098548252"/>
                    </a:ext>
                  </a:extLst>
                </a:gridCol>
              </a:tblGrid>
              <a:tr h="158635">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a:effectLst/>
                        </a:rPr>
                        <a:t>Answered</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a:effectLst/>
                        </a:rPr>
                        <a:t>Percentage</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33633533"/>
                  </a:ext>
                </a:extLst>
              </a:tr>
              <a:tr h="217408">
                <a:tc>
                  <a:txBody>
                    <a:bodyPr/>
                    <a:lstStyle/>
                    <a:p>
                      <a:pPr algn="l" fontAlgn="b"/>
                      <a:r>
                        <a:rPr lang="en-GB" sz="1200" u="none" strike="noStrike">
                          <a:effectLst/>
                        </a:rPr>
                        <a:t>It has a nice environment</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40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82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98%</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59015028"/>
                  </a:ext>
                </a:extLst>
              </a:tr>
              <a:tr h="312698">
                <a:tc>
                  <a:txBody>
                    <a:bodyPr/>
                    <a:lstStyle/>
                    <a:p>
                      <a:pPr algn="l" fontAlgn="b"/>
                      <a:r>
                        <a:rPr lang="en-GB" sz="1200" u="none" strike="noStrike">
                          <a:effectLst/>
                        </a:rPr>
                        <a:t>It has good facilities </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40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134</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96%</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35569257"/>
                  </a:ext>
                </a:extLst>
              </a:tr>
              <a:tr h="335187">
                <a:tc>
                  <a:txBody>
                    <a:bodyPr/>
                    <a:lstStyle/>
                    <a:p>
                      <a:pPr algn="l" fontAlgn="b"/>
                      <a:r>
                        <a:rPr lang="en-GB" sz="1200" u="none" strike="noStrike">
                          <a:effectLst/>
                        </a:rPr>
                        <a:t>It is quiet/peaceful</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69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99%</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26946805"/>
                  </a:ext>
                </a:extLst>
              </a:tr>
              <a:tr h="446916">
                <a:tc>
                  <a:txBody>
                    <a:bodyPr/>
                    <a:lstStyle/>
                    <a:p>
                      <a:pPr algn="l" fontAlgn="b"/>
                      <a:r>
                        <a:rPr lang="en-GB" sz="1200" u="none" strike="noStrike">
                          <a:effectLst/>
                        </a:rPr>
                        <a:t>Good transport connections</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134</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96%</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89905131"/>
                  </a:ext>
                </a:extLst>
              </a:tr>
              <a:tr h="223458">
                <a:tc>
                  <a:txBody>
                    <a:bodyPr/>
                    <a:lstStyle/>
                    <a:p>
                      <a:pPr algn="l" fontAlgn="b"/>
                      <a:r>
                        <a:rPr lang="en-GB" sz="1200" u="none" strike="noStrike">
                          <a:effectLst/>
                        </a:rPr>
                        <a:t>Low cost housing</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49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83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60%</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60943923"/>
                  </a:ext>
                </a:extLst>
              </a:tr>
              <a:tr h="247474">
                <a:tc>
                  <a:txBody>
                    <a:bodyPr/>
                    <a:lstStyle/>
                    <a:p>
                      <a:pPr algn="l" fontAlgn="b"/>
                      <a:r>
                        <a:rPr lang="en-GB" sz="1200" u="none" strike="noStrike">
                          <a:effectLst/>
                        </a:rPr>
                        <a:t>Easy access to other places</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98%</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36028854"/>
                  </a:ext>
                </a:extLst>
              </a:tr>
              <a:tr h="295724">
                <a:tc>
                  <a:txBody>
                    <a:bodyPr/>
                    <a:lstStyle/>
                    <a:p>
                      <a:pPr algn="l" fontAlgn="b"/>
                      <a:r>
                        <a:rPr lang="en-GB" sz="1200" u="none" strike="noStrike">
                          <a:effectLst/>
                        </a:rPr>
                        <a:t>Good schools + catchment</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49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128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92%</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42166672"/>
                  </a:ext>
                </a:extLst>
              </a:tr>
              <a:tr h="223458">
                <a:tc>
                  <a:txBody>
                    <a:bodyPr/>
                    <a:lstStyle/>
                    <a:p>
                      <a:pPr algn="l" fontAlgn="b"/>
                      <a:r>
                        <a:rPr lang="en-GB" sz="1200" u="none" strike="noStrike">
                          <a:effectLst/>
                        </a:rPr>
                        <a:t>Clean &amp; tidy</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45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99%</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92589145"/>
                  </a:ext>
                </a:extLst>
              </a:tr>
              <a:tr h="168428">
                <a:tc>
                  <a:txBody>
                    <a:bodyPr/>
                    <a:lstStyle/>
                    <a:p>
                      <a:pPr algn="l" fontAlgn="b"/>
                      <a:r>
                        <a:rPr lang="en-GB" sz="1200" u="none" strike="noStrike">
                          <a:effectLst/>
                        </a:rPr>
                        <a:t>Strong sense of community</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40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97%</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64988270"/>
                  </a:ext>
                </a:extLst>
              </a:tr>
              <a:tr h="312698">
                <a:tc>
                  <a:txBody>
                    <a:bodyPr/>
                    <a:lstStyle/>
                    <a:p>
                      <a:pPr algn="l" fontAlgn="b"/>
                      <a:r>
                        <a:rPr lang="en-GB" sz="1200" u="none" strike="noStrike">
                          <a:effectLst/>
                        </a:rPr>
                        <a:t>Views of the Valley</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82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136</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98%</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83941313"/>
                  </a:ext>
                </a:extLst>
              </a:tr>
              <a:tr h="223458">
                <a:tc>
                  <a:txBody>
                    <a:bodyPr/>
                    <a:lstStyle/>
                    <a:p>
                      <a:pPr algn="l" fontAlgn="b"/>
                      <a:r>
                        <a:rPr lang="en-GB" sz="1200" u="none" strike="noStrike">
                          <a:effectLst/>
                        </a:rPr>
                        <a:t>Green Space</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17</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25</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90</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138</a:t>
                      </a:r>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a:effectLst/>
                        </a:rPr>
                        <a:t>99%</a:t>
                      </a:r>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46358715"/>
                  </a:ext>
                </a:extLst>
              </a:tr>
              <a:tr h="0">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75918230"/>
                  </a:ext>
                </a:extLst>
              </a:tr>
            </a:tbl>
          </a:graphicData>
        </a:graphic>
      </p:graphicFrame>
    </p:spTree>
    <p:extLst>
      <p:ext uri="{BB962C8B-B14F-4D97-AF65-F5344CB8AC3E}">
        <p14:creationId xmlns:p14="http://schemas.microsoft.com/office/powerpoint/2010/main" val="24464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33381"/>
            <a:ext cx="8776863" cy="391272"/>
          </a:xfrm>
        </p:spPr>
        <p:txBody>
          <a:bodyPr>
            <a:normAutofit/>
          </a:bodyPr>
          <a:lstStyle/>
          <a:p>
            <a:r>
              <a:rPr lang="en-US" sz="1400"/>
              <a:t>Any other comments which affect how you feel about </a:t>
            </a:r>
            <a:r>
              <a:rPr lang="en-US" sz="1400" err="1"/>
              <a:t>Chedworth</a:t>
            </a:r>
            <a:r>
              <a:rPr lang="en-US" sz="1400"/>
              <a:t> Parish, both good or bad.</a:t>
            </a:r>
            <a:endParaRPr sz="1400"/>
          </a:p>
        </p:txBody>
      </p:sp>
      <p:sp>
        <p:nvSpPr>
          <p:cNvPr id="3" name="Content Placeholder 2"/>
          <p:cNvSpPr>
            <a:spLocks noGrp="1"/>
          </p:cNvSpPr>
          <p:nvPr>
            <p:ph idx="1"/>
          </p:nvPr>
        </p:nvSpPr>
        <p:spPr>
          <a:xfrm>
            <a:off x="136213" y="724653"/>
            <a:ext cx="5332506" cy="355551"/>
          </a:xfrm>
        </p:spPr>
        <p:txBody>
          <a:bodyPr>
            <a:normAutofit fontScale="85000" lnSpcReduction="20000"/>
          </a:bodyPr>
          <a:lstStyle/>
          <a:p>
            <a:r>
              <a:t>Answered: </a:t>
            </a:r>
            <a:r>
              <a:rPr lang="en-GB"/>
              <a:t>63  (45%)</a:t>
            </a:r>
          </a:p>
          <a:p>
            <a:r>
              <a:t>Skipped: </a:t>
            </a:r>
            <a:r>
              <a:rPr lang="en-GB"/>
              <a:t>76 (55%)</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13</a:t>
            </a:fld>
            <a:endParaRPr lang="en-US"/>
          </a:p>
        </p:txBody>
      </p:sp>
      <p:sp>
        <p:nvSpPr>
          <p:cNvPr id="7" name="TextBox 6"/>
          <p:cNvSpPr txBox="1"/>
          <p:nvPr/>
        </p:nvSpPr>
        <p:spPr>
          <a:xfrm>
            <a:off x="112408" y="4858880"/>
            <a:ext cx="3111239"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8" name="TextBox 7"/>
          <p:cNvSpPr txBox="1"/>
          <p:nvPr/>
        </p:nvSpPr>
        <p:spPr>
          <a:xfrm>
            <a:off x="236068" y="1176867"/>
            <a:ext cx="8671865" cy="3185487"/>
          </a:xfrm>
          <a:prstGeom prst="rect">
            <a:avLst/>
          </a:prstGeom>
          <a:noFill/>
        </p:spPr>
        <p:txBody>
          <a:bodyPr wrap="square" rtlCol="0">
            <a:spAutoFit/>
          </a:bodyPr>
          <a:lstStyle/>
          <a:p>
            <a:pPr algn="just"/>
            <a:r>
              <a:rPr lang="en-US" sz="1200" b="1" dirty="0">
                <a:solidFill>
                  <a:schemeClr val="tx1">
                    <a:lumMod val="75000"/>
                    <a:lumOff val="25000"/>
                  </a:schemeClr>
                </a:solidFill>
                <a:latin typeface="Arial"/>
                <a:cs typeface="Arial"/>
              </a:rPr>
              <a:t>33% of the answers (21) reflected positively upon the village: “I feel its one of the few </a:t>
            </a:r>
            <a:r>
              <a:rPr lang="en-US" sz="1200" b="1" dirty="0" err="1">
                <a:solidFill>
                  <a:schemeClr val="tx1">
                    <a:lumMod val="75000"/>
                    <a:lumOff val="25000"/>
                  </a:schemeClr>
                </a:solidFill>
                <a:latin typeface="Arial"/>
                <a:cs typeface="Arial"/>
              </a:rPr>
              <a:t>unspoilt</a:t>
            </a:r>
            <a:r>
              <a:rPr lang="en-US" sz="1200" b="1" dirty="0">
                <a:solidFill>
                  <a:schemeClr val="tx1">
                    <a:lumMod val="75000"/>
                    <a:lumOff val="25000"/>
                  </a:schemeClr>
                </a:solidFill>
                <a:latin typeface="Arial"/>
                <a:cs typeface="Arial"/>
              </a:rPr>
              <a:t> villages left in this country.”</a:t>
            </a:r>
          </a:p>
          <a:p>
            <a:pPr algn="just"/>
            <a:endParaRPr lang="en-US" sz="1200" dirty="0">
              <a:solidFill>
                <a:schemeClr val="tx1">
                  <a:lumMod val="75000"/>
                  <a:lumOff val="25000"/>
                </a:schemeClr>
              </a:solidFill>
              <a:latin typeface="Arial"/>
              <a:cs typeface="Arial"/>
            </a:endParaRPr>
          </a:p>
          <a:p>
            <a:pPr algn="just"/>
            <a:r>
              <a:rPr lang="en-US" sz="1200" dirty="0">
                <a:solidFill>
                  <a:schemeClr val="tx1">
                    <a:lumMod val="75000"/>
                    <a:lumOff val="25000"/>
                  </a:schemeClr>
                </a:solidFill>
                <a:latin typeface="Arial"/>
                <a:cs typeface="Arial"/>
              </a:rPr>
              <a:t>Other subjects mentioned by several respondents were:</a:t>
            </a:r>
          </a:p>
          <a:p>
            <a:pPr algn="just"/>
            <a:r>
              <a:rPr lang="en-US" sz="1200" dirty="0">
                <a:solidFill>
                  <a:schemeClr val="tx1">
                    <a:lumMod val="75000"/>
                    <a:lumOff val="25000"/>
                  </a:schemeClr>
                </a:solidFill>
                <a:latin typeface="Arial"/>
                <a:cs typeface="Arial"/>
              </a:rPr>
              <a:t>-  22% mentioned the need for a village or community shop or café.</a:t>
            </a:r>
          </a:p>
          <a:p>
            <a:pPr marL="171450" indent="-171450" algn="just">
              <a:buFontTx/>
              <a:buChar char="-"/>
            </a:pPr>
            <a:r>
              <a:rPr lang="en-US" sz="1200" dirty="0">
                <a:solidFill>
                  <a:schemeClr val="tx1">
                    <a:lumMod val="75000"/>
                    <a:lumOff val="25000"/>
                  </a:schemeClr>
                </a:solidFill>
                <a:latin typeface="Arial"/>
                <a:cs typeface="Arial"/>
              </a:rPr>
              <a:t>17% expressed concern about traffic generally, including speeding, poor public transport, increased traffic and road congestion around the school.</a:t>
            </a:r>
          </a:p>
          <a:p>
            <a:pPr marL="171450" indent="-171450" algn="just">
              <a:buFontTx/>
              <a:buChar char="-"/>
            </a:pPr>
            <a:r>
              <a:rPr lang="en-US" sz="1200" dirty="0">
                <a:solidFill>
                  <a:schemeClr val="tx1">
                    <a:lumMod val="75000"/>
                    <a:lumOff val="25000"/>
                  </a:schemeClr>
                </a:solidFill>
                <a:latin typeface="Arial"/>
                <a:cs typeface="Arial"/>
              </a:rPr>
              <a:t>8% expressed concern about the affordability of homes for young families.</a:t>
            </a:r>
          </a:p>
          <a:p>
            <a:pPr marL="171450" indent="-171450" algn="just">
              <a:buFontTx/>
              <a:buChar char="-"/>
            </a:pPr>
            <a:r>
              <a:rPr lang="en-US" sz="1200" dirty="0">
                <a:solidFill>
                  <a:schemeClr val="tx1">
                    <a:lumMod val="75000"/>
                    <a:lumOff val="25000"/>
                  </a:schemeClr>
                </a:solidFill>
                <a:latin typeface="Arial"/>
                <a:cs typeface="Arial"/>
              </a:rPr>
              <a:t>8% mentioned a desire to retain the rural way of life and environment around the village, especially given potential threats of development.</a:t>
            </a:r>
          </a:p>
          <a:p>
            <a:pPr algn="just"/>
            <a:endParaRPr lang="en-US" sz="1200" dirty="0">
              <a:solidFill>
                <a:schemeClr val="tx1">
                  <a:lumMod val="75000"/>
                  <a:lumOff val="25000"/>
                </a:schemeClr>
              </a:solidFill>
              <a:latin typeface="Arial"/>
              <a:cs typeface="Arial"/>
            </a:endParaRPr>
          </a:p>
          <a:p>
            <a:pPr marL="171450" indent="-171450">
              <a:buFontTx/>
              <a:buChar char="-"/>
            </a:pPr>
            <a:endParaRPr lang="en-US" sz="1200" dirty="0">
              <a:latin typeface="Arial"/>
              <a:cs typeface="Arial"/>
            </a:endParaRPr>
          </a:p>
          <a:p>
            <a:pPr algn="ctr"/>
            <a:endParaRPr lang="en-US" sz="900" b="1" dirty="0">
              <a:solidFill>
                <a:srgbClr val="FF0000"/>
              </a:solidFill>
              <a:latin typeface="Arial"/>
              <a:cs typeface="Arial"/>
            </a:endParaRPr>
          </a:p>
          <a:p>
            <a:pPr algn="ctr"/>
            <a:r>
              <a:rPr lang="en-US" sz="900" b="1" dirty="0">
                <a:solidFill>
                  <a:srgbClr val="FF0000"/>
                </a:solidFill>
                <a:latin typeface="Arial"/>
                <a:cs typeface="Arial"/>
              </a:rPr>
              <a:t>The verbatim answers of all respondents may be found on the </a:t>
            </a:r>
            <a:r>
              <a:rPr lang="en-US" sz="900" b="1" dirty="0" err="1">
                <a:solidFill>
                  <a:srgbClr val="FF0000"/>
                </a:solidFill>
                <a:latin typeface="Arial"/>
                <a:cs typeface="Arial"/>
              </a:rPr>
              <a:t>Neighbourhood</a:t>
            </a:r>
            <a:r>
              <a:rPr lang="en-US" sz="900" b="1" dirty="0">
                <a:solidFill>
                  <a:srgbClr val="FF0000"/>
                </a:solidFill>
                <a:latin typeface="Arial"/>
                <a:cs typeface="Arial"/>
              </a:rPr>
              <a:t> Plan page of the village and Parish Council website</a:t>
            </a:r>
          </a:p>
          <a:p>
            <a:pPr algn="ctr"/>
            <a:r>
              <a:rPr lang="en-US" sz="900" b="1" dirty="0">
                <a:solidFill>
                  <a:srgbClr val="FF0000"/>
                </a:solidFill>
                <a:latin typeface="Arial"/>
                <a:cs typeface="Arial"/>
              </a:rPr>
              <a:t>in the </a:t>
            </a:r>
            <a:r>
              <a:rPr lang="en-US" sz="900" b="1">
                <a:solidFill>
                  <a:srgbClr val="FF0000"/>
                </a:solidFill>
                <a:latin typeface="Arial"/>
                <a:cs typeface="Arial"/>
              </a:rPr>
              <a:t>document “First Consultation Questionnaire </a:t>
            </a:r>
            <a:r>
              <a:rPr lang="en-US" sz="900" b="1" dirty="0">
                <a:solidFill>
                  <a:srgbClr val="FF0000"/>
                </a:solidFill>
                <a:latin typeface="Arial"/>
                <a:cs typeface="Arial"/>
              </a:rPr>
              <a:t>Raw Data”</a:t>
            </a:r>
          </a:p>
          <a:p>
            <a:r>
              <a:rPr lang="en-US" sz="1200" dirty="0">
                <a:latin typeface="Arial"/>
                <a:cs typeface="Arial"/>
              </a:rPr>
              <a:t> </a:t>
            </a:r>
          </a:p>
          <a:p>
            <a:endParaRPr lang="en-US" dirty="0"/>
          </a:p>
        </p:txBody>
      </p:sp>
    </p:spTree>
    <p:extLst>
      <p:ext uri="{BB962C8B-B14F-4D97-AF65-F5344CB8AC3E}">
        <p14:creationId xmlns:p14="http://schemas.microsoft.com/office/powerpoint/2010/main" val="15755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fontScale="92500"/>
          </a:bodyPr>
          <a:lstStyle/>
          <a:p>
            <a:r>
              <a:rPr lang="en-GB" sz="2200"/>
              <a:t>Section 3</a:t>
            </a:r>
          </a:p>
          <a:p>
            <a:r>
              <a:rPr lang="en-GB"/>
              <a:t>HOUSING DEVELOPMENT</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256494" y="3220411"/>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1411077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30974"/>
            <a:ext cx="8229600" cy="593679"/>
          </a:xfrm>
        </p:spPr>
        <p:txBody>
          <a:bodyPr>
            <a:noAutofit/>
          </a:bodyPr>
          <a:lstStyle/>
          <a:p>
            <a:r>
              <a:rPr lang="en-GB" sz="1400"/>
              <a:t>Do you agree that, over the next 20 years, there will be a need for more housing in </a:t>
            </a:r>
            <a:r>
              <a:rPr lang="en-GB" sz="1400" err="1"/>
              <a:t>Chedworth</a:t>
            </a:r>
            <a:r>
              <a:rPr lang="en-GB" sz="1400"/>
              <a:t> Parish? </a:t>
            </a:r>
            <a:endParaRPr sz="1400"/>
          </a:p>
        </p:txBody>
      </p:sp>
      <p:sp>
        <p:nvSpPr>
          <p:cNvPr id="3" name="Content Placeholder 2"/>
          <p:cNvSpPr>
            <a:spLocks noGrp="1"/>
          </p:cNvSpPr>
          <p:nvPr>
            <p:ph idx="1"/>
          </p:nvPr>
        </p:nvSpPr>
        <p:spPr>
          <a:xfrm>
            <a:off x="115136" y="736648"/>
            <a:ext cx="5332506" cy="330151"/>
          </a:xfrm>
        </p:spPr>
        <p:txBody>
          <a:bodyPr>
            <a:normAutofit fontScale="77500" lnSpcReduction="20000"/>
          </a:bodyPr>
          <a:lstStyle/>
          <a:p>
            <a:r>
              <a:t>Answered: 1</a:t>
            </a:r>
            <a:r>
              <a:rPr lang="en-GB"/>
              <a:t>38 (99%)</a:t>
            </a:r>
            <a:r>
              <a:t>    </a:t>
            </a:r>
            <a:endParaRPr lang="en-GB"/>
          </a:p>
          <a:p>
            <a:r>
              <a:t>Skipped: </a:t>
            </a:r>
            <a:r>
              <a:rPr lang="en-GB"/>
              <a:t>1</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15</a:t>
            </a:fld>
            <a:endParaRPr lang="en-US"/>
          </a:p>
        </p:txBody>
      </p:sp>
      <p:sp>
        <p:nvSpPr>
          <p:cNvPr id="7" name="Rectangle 6"/>
          <p:cNvSpPr/>
          <p:nvPr/>
        </p:nvSpPr>
        <p:spPr>
          <a:xfrm>
            <a:off x="3860800" y="3403600"/>
            <a:ext cx="609600" cy="1947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115135" y="4858881"/>
            <a:ext cx="2995813"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949D596E-8088-4241-9C74-84987DF77FA6}"/>
              </a:ext>
            </a:extLst>
          </p:cNvPr>
          <p:cNvGraphicFramePr>
            <a:graphicFrameLocks noGrp="1"/>
          </p:cNvGraphicFramePr>
          <p:nvPr>
            <p:extLst>
              <p:ext uri="{D42A27DB-BD31-4B8C-83A1-F6EECF244321}">
                <p14:modId xmlns:p14="http://schemas.microsoft.com/office/powerpoint/2010/main" val="484917951"/>
              </p:ext>
            </p:extLst>
          </p:nvPr>
        </p:nvGraphicFramePr>
        <p:xfrm>
          <a:off x="4219996" y="1835513"/>
          <a:ext cx="3953970" cy="1677988"/>
        </p:xfrm>
        <a:graphic>
          <a:graphicData uri="http://schemas.openxmlformats.org/drawingml/2006/table">
            <a:tbl>
              <a:tblPr firstRow="1" bandRow="1">
                <a:tableStyleId>{C4B1156A-380E-4F78-BDF5-A606A8083BF9}</a:tableStyleId>
              </a:tblPr>
              <a:tblGrid>
                <a:gridCol w="1669774">
                  <a:extLst>
                    <a:ext uri="{9D8B030D-6E8A-4147-A177-3AD203B41FA5}">
                      <a16:colId xmlns:a16="http://schemas.microsoft.com/office/drawing/2014/main" val="1502247067"/>
                    </a:ext>
                  </a:extLst>
                </a:gridCol>
                <a:gridCol w="1292087">
                  <a:extLst>
                    <a:ext uri="{9D8B030D-6E8A-4147-A177-3AD203B41FA5}">
                      <a16:colId xmlns:a16="http://schemas.microsoft.com/office/drawing/2014/main" val="1715834299"/>
                    </a:ext>
                  </a:extLst>
                </a:gridCol>
                <a:gridCol w="992109">
                  <a:extLst>
                    <a:ext uri="{9D8B030D-6E8A-4147-A177-3AD203B41FA5}">
                      <a16:colId xmlns:a16="http://schemas.microsoft.com/office/drawing/2014/main" val="1880898794"/>
                    </a:ext>
                  </a:extLst>
                </a:gridCol>
              </a:tblGrid>
              <a:tr h="324433">
                <a:tc>
                  <a:txBody>
                    <a:bodyPr/>
                    <a:lstStyle/>
                    <a:p>
                      <a:pPr algn="l" fontAlgn="b"/>
                      <a:r>
                        <a:rPr lang="en-GB" sz="1200" b="0" u="none" strike="noStrike">
                          <a:effectLst/>
                        </a:rPr>
                        <a:t>Strongly 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8698476"/>
                  </a:ext>
                </a:extLst>
              </a:tr>
              <a:tr h="324433">
                <a:tc>
                  <a:txBody>
                    <a:bodyPr/>
                    <a:lstStyle/>
                    <a:p>
                      <a:pPr algn="l" fontAlgn="b"/>
                      <a:r>
                        <a:rPr lang="en-GB" sz="1200" b="1" u="none" strike="noStrike">
                          <a:effectLst/>
                        </a:rPr>
                        <a:t>Agree</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52</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37%</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07027864"/>
                  </a:ext>
                </a:extLst>
              </a:tr>
              <a:tr h="380256">
                <a:tc>
                  <a:txBody>
                    <a:bodyPr/>
                    <a:lstStyle/>
                    <a:p>
                      <a:pPr algn="l" fontAlgn="b"/>
                      <a:r>
                        <a:rPr lang="en-GB" sz="1200" u="none" strike="noStrike">
                          <a:effectLst/>
                        </a:rPr>
                        <a:t>Neither agree nor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2995867"/>
                  </a:ext>
                </a:extLst>
              </a:tr>
              <a:tr h="324433">
                <a:tc>
                  <a:txBody>
                    <a:bodyPr/>
                    <a:lstStyle/>
                    <a:p>
                      <a:pPr algn="l" fontAlgn="b"/>
                      <a:r>
                        <a:rPr lang="en-GB" sz="1200" u="none" strike="noStrike">
                          <a:effectLst/>
                        </a:rPr>
                        <a:t>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0301285"/>
                  </a:ext>
                </a:extLst>
              </a:tr>
              <a:tr h="324433">
                <a:tc>
                  <a:txBody>
                    <a:bodyPr/>
                    <a:lstStyle/>
                    <a:p>
                      <a:pPr algn="l" fontAlgn="b"/>
                      <a:r>
                        <a:rPr lang="en-GB" sz="1200" u="none" strike="noStrike">
                          <a:effectLst/>
                        </a:rPr>
                        <a:t>Strongly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2563854"/>
                  </a:ext>
                </a:extLst>
              </a:tr>
            </a:tbl>
          </a:graphicData>
        </a:graphic>
      </p:graphicFrame>
      <mc:AlternateContent xmlns:mc="http://schemas.openxmlformats.org/markup-compatibility/2006" xmlns:cx1="http://schemas.microsoft.com/office/drawing/2015/9/8/chartex">
        <mc:Choice Requires="cx1">
          <p:graphicFrame>
            <p:nvGraphicFramePr>
              <p:cNvPr id="12" name="Chart 11">
                <a:extLst>
                  <a:ext uri="{FF2B5EF4-FFF2-40B4-BE49-F238E27FC236}">
                    <a16:creationId xmlns:a16="http://schemas.microsoft.com/office/drawing/2014/main" id="{191878BE-FC4F-6343-9C90-6D7155779157}"/>
                  </a:ext>
                </a:extLst>
              </p:cNvPr>
              <p:cNvGraphicFramePr/>
              <p:nvPr>
                <p:extLst>
                  <p:ext uri="{D42A27DB-BD31-4B8C-83A1-F6EECF244321}">
                    <p14:modId xmlns:p14="http://schemas.microsoft.com/office/powerpoint/2010/main" val="103073037"/>
                  </p:ext>
                </p:extLst>
              </p:nvPr>
            </p:nvGraphicFramePr>
            <p:xfrm>
              <a:off x="-241091" y="1379527"/>
              <a:ext cx="4813091" cy="282448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2" name="Chart 11">
                <a:extLst>
                  <a:ext uri="{FF2B5EF4-FFF2-40B4-BE49-F238E27FC236}">
                    <a16:creationId xmlns:a16="http://schemas.microsoft.com/office/drawing/2014/main" id="{191878BE-FC4F-6343-9C90-6D7155779157}"/>
                  </a:ext>
                </a:extLst>
              </p:cNvPr>
              <p:cNvPicPr>
                <a:picLocks noGrp="1" noRot="1" noChangeAspect="1" noMove="1" noResize="1" noEditPoints="1" noAdjustHandles="1" noChangeArrowheads="1" noChangeShapeType="1"/>
              </p:cNvPicPr>
              <p:nvPr/>
            </p:nvPicPr>
            <p:blipFill>
              <a:blip r:embed="rId3"/>
              <a:stretch>
                <a:fillRect/>
              </a:stretch>
            </p:blipFill>
            <p:spPr>
              <a:xfrm>
                <a:off x="-241091" y="1379527"/>
                <a:ext cx="4813091" cy="2824480"/>
              </a:xfrm>
              <a:prstGeom prst="rect">
                <a:avLst/>
              </a:prstGeom>
            </p:spPr>
          </p:pic>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How many new homes do you think would be appropriate?</a:t>
            </a:r>
          </a:p>
        </p:txBody>
      </p:sp>
      <p:sp>
        <p:nvSpPr>
          <p:cNvPr id="3" name="Content Placeholder 2"/>
          <p:cNvSpPr>
            <a:spLocks noGrp="1"/>
          </p:cNvSpPr>
          <p:nvPr>
            <p:ph idx="1"/>
          </p:nvPr>
        </p:nvSpPr>
        <p:spPr>
          <a:xfrm>
            <a:off x="115136" y="736649"/>
            <a:ext cx="5332506" cy="338618"/>
          </a:xfrm>
        </p:spPr>
        <p:txBody>
          <a:bodyPr>
            <a:normAutofit fontScale="85000" lnSpcReduction="20000"/>
          </a:bodyPr>
          <a:lstStyle/>
          <a:p>
            <a:r>
              <a:t>Answered: 1</a:t>
            </a:r>
            <a:r>
              <a:rPr lang="en-GB"/>
              <a:t>32  (95%)</a:t>
            </a:r>
            <a:r>
              <a:t>    </a:t>
            </a:r>
            <a:endParaRPr lang="en-GB"/>
          </a:p>
          <a:p>
            <a:r>
              <a:t>Skipped:</a:t>
            </a:r>
            <a:r>
              <a:rPr lang="en-GB"/>
              <a:t> 7</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16</a:t>
            </a:fld>
            <a:endParaRPr lang="en-US"/>
          </a:p>
        </p:txBody>
      </p:sp>
      <p:sp>
        <p:nvSpPr>
          <p:cNvPr id="7" name="TextBox 6"/>
          <p:cNvSpPr txBox="1"/>
          <p:nvPr/>
        </p:nvSpPr>
        <p:spPr>
          <a:xfrm>
            <a:off x="115135" y="4858881"/>
            <a:ext cx="3095204"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8" name="Table 7">
            <a:extLst>
              <a:ext uri="{FF2B5EF4-FFF2-40B4-BE49-F238E27FC236}">
                <a16:creationId xmlns:a16="http://schemas.microsoft.com/office/drawing/2014/main" id="{0420B1A5-15E7-8D46-89E3-1AA3CD87DAD4}"/>
              </a:ext>
            </a:extLst>
          </p:cNvPr>
          <p:cNvGraphicFramePr>
            <a:graphicFrameLocks noGrp="1"/>
          </p:cNvGraphicFramePr>
          <p:nvPr>
            <p:extLst>
              <p:ext uri="{D42A27DB-BD31-4B8C-83A1-F6EECF244321}">
                <p14:modId xmlns:p14="http://schemas.microsoft.com/office/powerpoint/2010/main" val="2928594037"/>
              </p:ext>
            </p:extLst>
          </p:nvPr>
        </p:nvGraphicFramePr>
        <p:xfrm>
          <a:off x="5209310" y="1373717"/>
          <a:ext cx="3470783" cy="2302606"/>
        </p:xfrm>
        <a:graphic>
          <a:graphicData uri="http://schemas.openxmlformats.org/drawingml/2006/table">
            <a:tbl>
              <a:tblPr firstRow="1" bandRow="1">
                <a:tableStyleId>{C4B1156A-380E-4F78-BDF5-A606A8083BF9}</a:tableStyleId>
              </a:tblPr>
              <a:tblGrid>
                <a:gridCol w="1156927">
                  <a:extLst>
                    <a:ext uri="{9D8B030D-6E8A-4147-A177-3AD203B41FA5}">
                      <a16:colId xmlns:a16="http://schemas.microsoft.com/office/drawing/2014/main" val="3262188752"/>
                    </a:ext>
                  </a:extLst>
                </a:gridCol>
                <a:gridCol w="1156928">
                  <a:extLst>
                    <a:ext uri="{9D8B030D-6E8A-4147-A177-3AD203B41FA5}">
                      <a16:colId xmlns:a16="http://schemas.microsoft.com/office/drawing/2014/main" val="15707701"/>
                    </a:ext>
                  </a:extLst>
                </a:gridCol>
                <a:gridCol w="1156928">
                  <a:extLst>
                    <a:ext uri="{9D8B030D-6E8A-4147-A177-3AD203B41FA5}">
                      <a16:colId xmlns:a16="http://schemas.microsoft.com/office/drawing/2014/main" val="4081851211"/>
                    </a:ext>
                  </a:extLst>
                </a:gridCol>
              </a:tblGrid>
              <a:tr h="346671">
                <a:tc>
                  <a:txBody>
                    <a:bodyPr/>
                    <a:lstStyle/>
                    <a:p>
                      <a:pPr algn="l" fontAlgn="b"/>
                      <a:r>
                        <a:rPr lang="en-GB" sz="1200" b="0" u="none" strike="noStrike">
                          <a:effectLst/>
                        </a:rPr>
                        <a:t>None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021365"/>
                  </a:ext>
                </a:extLst>
              </a:tr>
              <a:tr h="391187">
                <a:tc>
                  <a:txBody>
                    <a:bodyPr/>
                    <a:lstStyle/>
                    <a:p>
                      <a:pPr algn="l" fontAlgn="b"/>
                      <a:r>
                        <a:rPr lang="en-GB" sz="1200" b="1" u="none" strike="noStrike">
                          <a:effectLst/>
                        </a:rPr>
                        <a:t>Less than 10</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60</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43%</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34379771"/>
                  </a:ext>
                </a:extLst>
              </a:tr>
              <a:tr h="391187">
                <a:tc>
                  <a:txBody>
                    <a:bodyPr/>
                    <a:lstStyle/>
                    <a:p>
                      <a:pPr algn="l" fontAlgn="b"/>
                      <a:r>
                        <a:rPr lang="en-GB" sz="1200" u="none" strike="noStrike">
                          <a:effectLst/>
                        </a:rPr>
                        <a:t>10 to 25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1991505"/>
                  </a:ext>
                </a:extLst>
              </a:tr>
              <a:tr h="391187">
                <a:tc>
                  <a:txBody>
                    <a:bodyPr/>
                    <a:lstStyle/>
                    <a:p>
                      <a:pPr algn="l" fontAlgn="b"/>
                      <a:r>
                        <a:rPr lang="en-GB" sz="1200" u="none" strike="noStrike">
                          <a:effectLst/>
                        </a:rPr>
                        <a:t>26 to 50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1297911"/>
                  </a:ext>
                </a:extLst>
              </a:tr>
              <a:tr h="391187">
                <a:tc>
                  <a:txBody>
                    <a:bodyPr/>
                    <a:lstStyle/>
                    <a:p>
                      <a:pPr algn="l" fontAlgn="b"/>
                      <a:r>
                        <a:rPr lang="en-GB" sz="1200" u="none" strike="noStrike">
                          <a:effectLst/>
                        </a:rPr>
                        <a:t>51 to 100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7778250"/>
                  </a:ext>
                </a:extLst>
              </a:tr>
              <a:tr h="391187">
                <a:tc>
                  <a:txBody>
                    <a:bodyPr/>
                    <a:lstStyle/>
                    <a:p>
                      <a:pPr algn="l" fontAlgn="b"/>
                      <a:r>
                        <a:rPr lang="en-GB" sz="1200" u="none" strike="noStrike">
                          <a:effectLst/>
                        </a:rPr>
                        <a:t>Over 100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5130030"/>
                  </a:ext>
                </a:extLst>
              </a:tr>
            </a:tbl>
          </a:graphicData>
        </a:graphic>
      </p:graphicFrame>
      <p:graphicFrame>
        <p:nvGraphicFramePr>
          <p:cNvPr id="10" name="Chart 9">
            <a:extLst>
              <a:ext uri="{FF2B5EF4-FFF2-40B4-BE49-F238E27FC236}">
                <a16:creationId xmlns:a16="http://schemas.microsoft.com/office/drawing/2014/main" id="{68D9BC38-3D41-5740-B68F-B6C4A4EC2FE8}"/>
              </a:ext>
            </a:extLst>
          </p:cNvPr>
          <p:cNvGraphicFramePr>
            <a:graphicFrameLocks/>
          </p:cNvGraphicFramePr>
          <p:nvPr>
            <p:extLst>
              <p:ext uri="{D42A27DB-BD31-4B8C-83A1-F6EECF244321}">
                <p14:modId xmlns:p14="http://schemas.microsoft.com/office/powerpoint/2010/main" val="1468879901"/>
              </p:ext>
            </p:extLst>
          </p:nvPr>
        </p:nvGraphicFramePr>
        <p:xfrm>
          <a:off x="463907" y="1373717"/>
          <a:ext cx="4218929" cy="23960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43069"/>
            <a:ext cx="8877975" cy="391272"/>
          </a:xfrm>
        </p:spPr>
        <p:txBody>
          <a:bodyPr>
            <a:noAutofit/>
          </a:bodyPr>
          <a:lstStyle/>
          <a:p>
            <a:r>
              <a:rPr lang="en-GB" sz="1400"/>
              <a:t>When new homes are built in </a:t>
            </a:r>
            <a:r>
              <a:rPr lang="en-GB" sz="1400" err="1"/>
              <a:t>Chedworth</a:t>
            </a:r>
            <a:r>
              <a:rPr lang="en-GB" sz="1400"/>
              <a:t> Parish, which type do you think would be most suitable?        (CHART)</a:t>
            </a:r>
            <a:r>
              <a:rPr sz="1400"/>
              <a:t> </a:t>
            </a:r>
          </a:p>
        </p:txBody>
      </p:sp>
      <p:sp>
        <p:nvSpPr>
          <p:cNvPr id="3" name="Content Placeholder 2"/>
          <p:cNvSpPr>
            <a:spLocks noGrp="1"/>
          </p:cNvSpPr>
          <p:nvPr>
            <p:ph idx="1"/>
          </p:nvPr>
        </p:nvSpPr>
        <p:spPr>
          <a:xfrm>
            <a:off x="115136" y="736649"/>
            <a:ext cx="5332506" cy="338618"/>
          </a:xfrm>
        </p:spPr>
        <p:txBody>
          <a:bodyPr>
            <a:normAutofit/>
          </a:bodyPr>
          <a:lstStyle/>
          <a:p>
            <a:r>
              <a:t>Answered: </a:t>
            </a:r>
            <a:r>
              <a:rPr lang="en-GB"/>
              <a:t>90%, on average, responded to this question.</a:t>
            </a:r>
          </a:p>
          <a:p>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17</a:t>
            </a:fld>
            <a:endParaRPr lang="en-US"/>
          </a:p>
        </p:txBody>
      </p:sp>
      <p:sp>
        <p:nvSpPr>
          <p:cNvPr id="6" name="TextBox 5"/>
          <p:cNvSpPr txBox="1"/>
          <p:nvPr/>
        </p:nvSpPr>
        <p:spPr>
          <a:xfrm>
            <a:off x="115135" y="4858881"/>
            <a:ext cx="3051811"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13" name="Chart 12">
            <a:extLst>
              <a:ext uri="{FF2B5EF4-FFF2-40B4-BE49-F238E27FC236}">
                <a16:creationId xmlns:a16="http://schemas.microsoft.com/office/drawing/2014/main" id="{941CD398-93A2-E74F-B120-7EDE828DE7BD}"/>
              </a:ext>
            </a:extLst>
          </p:cNvPr>
          <p:cNvGraphicFramePr>
            <a:graphicFrameLocks/>
          </p:cNvGraphicFramePr>
          <p:nvPr>
            <p:extLst>
              <p:ext uri="{D42A27DB-BD31-4B8C-83A1-F6EECF244321}">
                <p14:modId xmlns:p14="http://schemas.microsoft.com/office/powerpoint/2010/main" val="654046023"/>
              </p:ext>
            </p:extLst>
          </p:nvPr>
        </p:nvGraphicFramePr>
        <p:xfrm>
          <a:off x="222685" y="1200150"/>
          <a:ext cx="8574951" cy="340530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C5645574-0C18-364D-BF71-A5523448FE33}"/>
              </a:ext>
            </a:extLst>
          </p:cNvPr>
          <p:cNvSpPr/>
          <p:nvPr/>
        </p:nvSpPr>
        <p:spPr>
          <a:xfrm>
            <a:off x="2048494" y="4476522"/>
            <a:ext cx="4572000" cy="338554"/>
          </a:xfrm>
          <a:prstGeom prst="rect">
            <a:avLst/>
          </a:prstGeom>
        </p:spPr>
        <p:txBody>
          <a:bodyPr>
            <a:spAutoFit/>
          </a:bodyPr>
          <a:lstStyle/>
          <a:p>
            <a:pPr algn="ctr"/>
            <a:r>
              <a:rPr lang="en-US" sz="800">
                <a:solidFill>
                  <a:srgbClr val="FF0000"/>
                </a:solidFill>
                <a:latin typeface="Arial"/>
                <a:cs typeface="Arial"/>
              </a:rPr>
              <a:t>Chart and data table omits stating whether residents want </a:t>
            </a:r>
            <a:r>
              <a:rPr lang="en-GB" sz="800">
                <a:solidFill>
                  <a:srgbClr val="FF0000"/>
                </a:solidFill>
                <a:latin typeface="Arial"/>
                <a:cs typeface="Arial"/>
              </a:rPr>
              <a:t>l</a:t>
            </a:r>
            <a:r>
              <a:rPr lang="en-GB" sz="800">
                <a:solidFill>
                  <a:srgbClr val="FF0000"/>
                </a:solidFill>
              </a:rPr>
              <a:t>arger houses ( 3+ beds) as this option was mistakenly left out of the on-line questionnaire </a:t>
            </a:r>
            <a:endParaRPr lang="en-US" sz="800">
              <a:solidFill>
                <a:srgbClr val="FF0000"/>
              </a:solidFill>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46" y="220491"/>
            <a:ext cx="8877975" cy="391272"/>
          </a:xfrm>
        </p:spPr>
        <p:txBody>
          <a:bodyPr>
            <a:noAutofit/>
          </a:bodyPr>
          <a:lstStyle/>
          <a:p>
            <a:r>
              <a:rPr lang="en-GB" sz="1400"/>
              <a:t>When</a:t>
            </a:r>
            <a:r>
              <a:rPr sz="1400"/>
              <a:t> new homes are built, which of these do you think would be suitable or unsuitable</a:t>
            </a:r>
            <a:r>
              <a:rPr lang="en-GB" sz="1400"/>
              <a:t>?(DATA TABLE)</a:t>
            </a:r>
            <a:r>
              <a:rPr sz="1400"/>
              <a:t> </a:t>
            </a:r>
          </a:p>
        </p:txBody>
      </p:sp>
      <p:graphicFrame>
        <p:nvGraphicFramePr>
          <p:cNvPr id="9" name="Content Placeholder 8">
            <a:extLst>
              <a:ext uri="{FF2B5EF4-FFF2-40B4-BE49-F238E27FC236}">
                <a16:creationId xmlns:a16="http://schemas.microsoft.com/office/drawing/2014/main" id="{3B7A1EA7-937A-DA41-924B-1789C6CE9B12}"/>
              </a:ext>
            </a:extLst>
          </p:cNvPr>
          <p:cNvGraphicFramePr>
            <a:graphicFrameLocks noGrp="1"/>
          </p:cNvGraphicFramePr>
          <p:nvPr>
            <p:ph idx="1"/>
            <p:extLst>
              <p:ext uri="{D42A27DB-BD31-4B8C-83A1-F6EECF244321}">
                <p14:modId xmlns:p14="http://schemas.microsoft.com/office/powerpoint/2010/main" val="2372659178"/>
              </p:ext>
            </p:extLst>
          </p:nvPr>
        </p:nvGraphicFramePr>
        <p:xfrm>
          <a:off x="282160" y="1055515"/>
          <a:ext cx="8579680" cy="3695643"/>
        </p:xfrm>
        <a:graphic>
          <a:graphicData uri="http://schemas.openxmlformats.org/drawingml/2006/table">
            <a:tbl>
              <a:tblPr firstRow="1" bandRow="1">
                <a:tableStyleId>{5C22544A-7EE6-4342-B048-85BDC9FD1C3A}</a:tableStyleId>
              </a:tblPr>
              <a:tblGrid>
                <a:gridCol w="2009085">
                  <a:extLst>
                    <a:ext uri="{9D8B030D-6E8A-4147-A177-3AD203B41FA5}">
                      <a16:colId xmlns:a16="http://schemas.microsoft.com/office/drawing/2014/main" val="3546344412"/>
                    </a:ext>
                  </a:extLst>
                </a:gridCol>
                <a:gridCol w="935046">
                  <a:extLst>
                    <a:ext uri="{9D8B030D-6E8A-4147-A177-3AD203B41FA5}">
                      <a16:colId xmlns:a16="http://schemas.microsoft.com/office/drawing/2014/main" val="1975224566"/>
                    </a:ext>
                  </a:extLst>
                </a:gridCol>
                <a:gridCol w="922410">
                  <a:extLst>
                    <a:ext uri="{9D8B030D-6E8A-4147-A177-3AD203B41FA5}">
                      <a16:colId xmlns:a16="http://schemas.microsoft.com/office/drawing/2014/main" val="4005548601"/>
                    </a:ext>
                  </a:extLst>
                </a:gridCol>
                <a:gridCol w="998224">
                  <a:extLst>
                    <a:ext uri="{9D8B030D-6E8A-4147-A177-3AD203B41FA5}">
                      <a16:colId xmlns:a16="http://schemas.microsoft.com/office/drawing/2014/main" val="1805324835"/>
                    </a:ext>
                  </a:extLst>
                </a:gridCol>
                <a:gridCol w="897139">
                  <a:extLst>
                    <a:ext uri="{9D8B030D-6E8A-4147-A177-3AD203B41FA5}">
                      <a16:colId xmlns:a16="http://schemas.microsoft.com/office/drawing/2014/main" val="1154514656"/>
                    </a:ext>
                  </a:extLst>
                </a:gridCol>
                <a:gridCol w="922410">
                  <a:extLst>
                    <a:ext uri="{9D8B030D-6E8A-4147-A177-3AD203B41FA5}">
                      <a16:colId xmlns:a16="http://schemas.microsoft.com/office/drawing/2014/main" val="467590003"/>
                    </a:ext>
                  </a:extLst>
                </a:gridCol>
                <a:gridCol w="822906">
                  <a:extLst>
                    <a:ext uri="{9D8B030D-6E8A-4147-A177-3AD203B41FA5}">
                      <a16:colId xmlns:a16="http://schemas.microsoft.com/office/drawing/2014/main" val="147255153"/>
                    </a:ext>
                  </a:extLst>
                </a:gridCol>
                <a:gridCol w="1072460">
                  <a:extLst>
                    <a:ext uri="{9D8B030D-6E8A-4147-A177-3AD203B41FA5}">
                      <a16:colId xmlns:a16="http://schemas.microsoft.com/office/drawing/2014/main" val="1894459302"/>
                    </a:ext>
                  </a:extLst>
                </a:gridCol>
              </a:tblGrid>
              <a:tr h="426009">
                <a:tc>
                  <a:txBody>
                    <a:bodyPr/>
                    <a:lstStyle/>
                    <a:p>
                      <a:pPr algn="l" fontAlgn="b"/>
                      <a:endParaRPr lang="en-GB"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Strongly 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Disagree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Strongly disagree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Not sure/ don't know</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 (%)</a:t>
                      </a:r>
                    </a:p>
                  </a:txBody>
                  <a:tcPr marL="9525" marR="9525" marT="9525" marB="0" anchor="b"/>
                </a:tc>
                <a:extLst>
                  <a:ext uri="{0D108BD9-81ED-4DB2-BD59-A6C34878D82A}">
                    <a16:rowId xmlns:a16="http://schemas.microsoft.com/office/drawing/2014/main" val="1113346844"/>
                  </a:ext>
                </a:extLst>
              </a:tr>
              <a:tr h="420963">
                <a:tc>
                  <a:txBody>
                    <a:bodyPr/>
                    <a:lstStyle/>
                    <a:p>
                      <a:pPr algn="l" fontAlgn="b"/>
                      <a:r>
                        <a:rPr lang="en-GB" sz="1000" b="0" i="0" u="none" strike="noStrike">
                          <a:solidFill>
                            <a:srgbClr val="000000"/>
                          </a:solidFill>
                          <a:effectLst/>
                          <a:latin typeface="Calibri" panose="020F0502020204030204" pitchFamily="34" charset="0"/>
                        </a:rPr>
                        <a:t>Affordable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97%</a:t>
                      </a:r>
                    </a:p>
                  </a:txBody>
                  <a:tcPr marL="9525" marR="9525" marT="9525" marB="0" anchor="b"/>
                </a:tc>
                <a:extLst>
                  <a:ext uri="{0D108BD9-81ED-4DB2-BD59-A6C34878D82A}">
                    <a16:rowId xmlns:a16="http://schemas.microsoft.com/office/drawing/2014/main" val="4263700594"/>
                  </a:ext>
                </a:extLst>
              </a:tr>
              <a:tr h="420963">
                <a:tc>
                  <a:txBody>
                    <a:bodyPr/>
                    <a:lstStyle/>
                    <a:p>
                      <a:pPr algn="l" fontAlgn="b"/>
                      <a:r>
                        <a:rPr lang="en-GB" sz="1000" b="0" i="0" u="none" strike="noStrike">
                          <a:solidFill>
                            <a:srgbClr val="000000"/>
                          </a:solidFill>
                          <a:effectLst/>
                          <a:latin typeface="Calibri" panose="020F0502020204030204" pitchFamily="34" charset="0"/>
                        </a:rPr>
                        <a:t>Housing association homes/ social housing</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90%</a:t>
                      </a:r>
                    </a:p>
                  </a:txBody>
                  <a:tcPr marL="9525" marR="9525" marT="9525" marB="0" anchor="b"/>
                </a:tc>
                <a:extLst>
                  <a:ext uri="{0D108BD9-81ED-4DB2-BD59-A6C34878D82A}">
                    <a16:rowId xmlns:a16="http://schemas.microsoft.com/office/drawing/2014/main" val="1596770136"/>
                  </a:ext>
                </a:extLst>
              </a:tr>
              <a:tr h="420963">
                <a:tc>
                  <a:txBody>
                    <a:bodyPr/>
                    <a:lstStyle/>
                    <a:p>
                      <a:pPr algn="l" fontAlgn="b"/>
                      <a:r>
                        <a:rPr lang="en-GB" sz="1000" b="0" i="0" u="none" strike="noStrike">
                          <a:solidFill>
                            <a:srgbClr val="000000"/>
                          </a:solidFill>
                          <a:effectLst/>
                          <a:latin typeface="Calibri" panose="020F0502020204030204" pitchFamily="34" charset="0"/>
                        </a:rPr>
                        <a:t>Retirement/ sheltered housing</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3200434120"/>
                  </a:ext>
                </a:extLst>
              </a:tr>
              <a:tr h="312361">
                <a:tc>
                  <a:txBody>
                    <a:bodyPr/>
                    <a:lstStyle/>
                    <a:p>
                      <a:pPr algn="l" fontAlgn="b"/>
                      <a:r>
                        <a:rPr lang="en-GB" sz="1000" b="0" i="0" u="none" strike="noStrike">
                          <a:solidFill>
                            <a:srgbClr val="000000"/>
                          </a:solidFill>
                          <a:effectLst/>
                          <a:latin typeface="Calibri" panose="020F0502020204030204" pitchFamily="34" charset="0"/>
                        </a:rPr>
                        <a:t>Bungalows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88%</a:t>
                      </a:r>
                    </a:p>
                  </a:txBody>
                  <a:tcPr marL="9525" marR="9525" marT="9525" marB="0" anchor="b"/>
                </a:tc>
                <a:extLst>
                  <a:ext uri="{0D108BD9-81ED-4DB2-BD59-A6C34878D82A}">
                    <a16:rowId xmlns:a16="http://schemas.microsoft.com/office/drawing/2014/main" val="3872392644"/>
                  </a:ext>
                </a:extLst>
              </a:tr>
              <a:tr h="265828">
                <a:tc>
                  <a:txBody>
                    <a:bodyPr/>
                    <a:lstStyle/>
                    <a:p>
                      <a:pPr algn="l" fontAlgn="b"/>
                      <a:r>
                        <a:rPr lang="en-GB" sz="1000" b="0" i="0" u="none" strike="noStrike">
                          <a:solidFill>
                            <a:srgbClr val="000000"/>
                          </a:solidFill>
                          <a:effectLst/>
                          <a:latin typeface="Calibri" panose="020F0502020204030204" pitchFamily="34" charset="0"/>
                        </a:rPr>
                        <a:t>Self-build</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88%</a:t>
                      </a:r>
                    </a:p>
                  </a:txBody>
                  <a:tcPr marL="9525" marR="9525" marT="9525" marB="0" anchor="b"/>
                </a:tc>
                <a:extLst>
                  <a:ext uri="{0D108BD9-81ED-4DB2-BD59-A6C34878D82A}">
                    <a16:rowId xmlns:a16="http://schemas.microsoft.com/office/drawing/2014/main" val="3111081437"/>
                  </a:ext>
                </a:extLst>
              </a:tr>
              <a:tr h="286063">
                <a:tc>
                  <a:txBody>
                    <a:bodyPr/>
                    <a:lstStyle/>
                    <a:p>
                      <a:pPr algn="l" fontAlgn="b"/>
                      <a:r>
                        <a:rPr lang="en-GB" sz="1000" b="0" i="0" u="none" strike="noStrike">
                          <a:solidFill>
                            <a:srgbClr val="000000"/>
                          </a:solidFill>
                          <a:effectLst/>
                          <a:latin typeface="Calibri" panose="020F0502020204030204" pitchFamily="34" charset="0"/>
                        </a:rPr>
                        <a:t>Small houses (1 to 2 beds)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3801283713"/>
                  </a:ext>
                </a:extLst>
              </a:tr>
              <a:tr h="420963">
                <a:tc>
                  <a:txBody>
                    <a:bodyPr/>
                    <a:lstStyle/>
                    <a:p>
                      <a:pPr algn="l" fontAlgn="b"/>
                      <a:r>
                        <a:rPr lang="en-GB" sz="1000" b="0" i="0" u="none" strike="noStrike">
                          <a:solidFill>
                            <a:srgbClr val="000000"/>
                          </a:solidFill>
                          <a:effectLst/>
                          <a:latin typeface="Calibri" panose="020F0502020204030204" pitchFamily="34" charset="0"/>
                        </a:rPr>
                        <a:t>Smaller houses on limited plots that cannot be extended</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90%</a:t>
                      </a:r>
                    </a:p>
                  </a:txBody>
                  <a:tcPr marL="9525" marR="9525" marT="9525" marB="0" anchor="b"/>
                </a:tc>
                <a:extLst>
                  <a:ext uri="{0D108BD9-81ED-4DB2-BD59-A6C34878D82A}">
                    <a16:rowId xmlns:a16="http://schemas.microsoft.com/office/drawing/2014/main" val="2955707184"/>
                  </a:ext>
                </a:extLst>
              </a:tr>
              <a:tr h="300567">
                <a:tc>
                  <a:txBody>
                    <a:bodyPr/>
                    <a:lstStyle/>
                    <a:p>
                      <a:pPr algn="l" fontAlgn="b"/>
                      <a:r>
                        <a:rPr lang="en-GB" sz="1000" b="0" i="0" u="none" strike="noStrike">
                          <a:solidFill>
                            <a:srgbClr val="000000"/>
                          </a:solidFill>
                          <a:effectLst/>
                          <a:latin typeface="Calibri" panose="020F0502020204030204" pitchFamily="34" charset="0"/>
                        </a:rPr>
                        <a:t>Flats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89%</a:t>
                      </a:r>
                    </a:p>
                  </a:txBody>
                  <a:tcPr marL="9525" marR="9525" marT="9525" marB="0" anchor="b"/>
                </a:tc>
                <a:extLst>
                  <a:ext uri="{0D108BD9-81ED-4DB2-BD59-A6C34878D82A}">
                    <a16:rowId xmlns:a16="http://schemas.microsoft.com/office/drawing/2014/main" val="2601636858"/>
                  </a:ext>
                </a:extLst>
              </a:tr>
              <a:tr h="420963">
                <a:tc>
                  <a:txBody>
                    <a:bodyPr/>
                    <a:lstStyle/>
                    <a:p>
                      <a:pPr algn="l" fontAlgn="b"/>
                      <a:r>
                        <a:rPr lang="en-GB" sz="1000" b="0" i="0" u="none" strike="noStrike">
                          <a:solidFill>
                            <a:srgbClr val="000000"/>
                          </a:solidFill>
                          <a:effectLst/>
                          <a:latin typeface="Calibri" panose="020F0502020204030204" pitchFamily="34" charset="0"/>
                        </a:rPr>
                        <a:t>Mix of the above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86%</a:t>
                      </a:r>
                    </a:p>
                  </a:txBody>
                  <a:tcPr marL="9525" marR="9525" marT="9525" marB="0" anchor="b"/>
                </a:tc>
                <a:extLst>
                  <a:ext uri="{0D108BD9-81ED-4DB2-BD59-A6C34878D82A}">
                    <a16:rowId xmlns:a16="http://schemas.microsoft.com/office/drawing/2014/main" val="3223051552"/>
                  </a:ext>
                </a:extLst>
              </a:tr>
            </a:tbl>
          </a:graphicData>
        </a:graphic>
      </p:graphicFrame>
      <p:sp>
        <p:nvSpPr>
          <p:cNvPr id="5" name="Slide Number Placeholder 4"/>
          <p:cNvSpPr>
            <a:spLocks noGrp="1"/>
          </p:cNvSpPr>
          <p:nvPr>
            <p:ph type="sldNum" sz="quarter" idx="12"/>
          </p:nvPr>
        </p:nvSpPr>
        <p:spPr/>
        <p:txBody>
          <a:bodyPr/>
          <a:lstStyle/>
          <a:p>
            <a:fld id="{A88B48FB-E956-2048-9E74-C69E7CAA26CC}" type="slidenum">
              <a:rPr lang="en-US" smtClean="0"/>
              <a:t>18</a:t>
            </a:fld>
            <a:endParaRPr lang="en-US"/>
          </a:p>
        </p:txBody>
      </p:sp>
      <p:sp>
        <p:nvSpPr>
          <p:cNvPr id="6" name="TextBox 5"/>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2" name="TextBox 11"/>
          <p:cNvSpPr txBox="1"/>
          <p:nvPr/>
        </p:nvSpPr>
        <p:spPr>
          <a:xfrm>
            <a:off x="3093622" y="732348"/>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previous slide </a:t>
            </a:r>
          </a:p>
        </p:txBody>
      </p:sp>
      <p:sp>
        <p:nvSpPr>
          <p:cNvPr id="3" name="TextBox 2">
            <a:extLst>
              <a:ext uri="{FF2B5EF4-FFF2-40B4-BE49-F238E27FC236}">
                <a16:creationId xmlns:a16="http://schemas.microsoft.com/office/drawing/2014/main" id="{ABE5F487-74E4-214E-BC78-78DC1A0567A1}"/>
              </a:ext>
            </a:extLst>
          </p:cNvPr>
          <p:cNvSpPr txBox="1"/>
          <p:nvPr/>
        </p:nvSpPr>
        <p:spPr>
          <a:xfrm>
            <a:off x="3716977" y="5047013"/>
            <a:ext cx="2572884" cy="369332"/>
          </a:xfrm>
          <a:prstGeom prst="rect">
            <a:avLst/>
          </a:prstGeom>
          <a:noFill/>
        </p:spPr>
        <p:txBody>
          <a:bodyPr wrap="none" rtlCol="0">
            <a:spAutoFit/>
          </a:bodyPr>
          <a:lstStyle/>
          <a:p>
            <a:r>
              <a:rPr lang="en-GB"/>
              <a:t>Larger houses ( 3+ beds)  </a:t>
            </a:r>
            <a:endParaRPr lang="en-US"/>
          </a:p>
        </p:txBody>
      </p:sp>
      <p:sp>
        <p:nvSpPr>
          <p:cNvPr id="8" name="Rectangle 7">
            <a:extLst>
              <a:ext uri="{FF2B5EF4-FFF2-40B4-BE49-F238E27FC236}">
                <a16:creationId xmlns:a16="http://schemas.microsoft.com/office/drawing/2014/main" id="{80C2C1A0-F906-7A44-A063-9100D4659BB9}"/>
              </a:ext>
            </a:extLst>
          </p:cNvPr>
          <p:cNvSpPr/>
          <p:nvPr/>
        </p:nvSpPr>
        <p:spPr>
          <a:xfrm>
            <a:off x="3453288" y="4816786"/>
            <a:ext cx="4572000" cy="338554"/>
          </a:xfrm>
          <a:prstGeom prst="rect">
            <a:avLst/>
          </a:prstGeom>
        </p:spPr>
        <p:txBody>
          <a:bodyPr>
            <a:spAutoFit/>
          </a:bodyPr>
          <a:lstStyle/>
          <a:p>
            <a:pPr algn="ctr"/>
            <a:r>
              <a:rPr lang="en-US" sz="800">
                <a:solidFill>
                  <a:srgbClr val="FF0000"/>
                </a:solidFill>
                <a:latin typeface="Arial"/>
                <a:cs typeface="Arial"/>
              </a:rPr>
              <a:t>Chart and data table omits stating whether residents want </a:t>
            </a:r>
            <a:r>
              <a:rPr lang="en-GB" sz="800">
                <a:solidFill>
                  <a:srgbClr val="FF0000"/>
                </a:solidFill>
                <a:latin typeface="Arial"/>
                <a:cs typeface="Arial"/>
              </a:rPr>
              <a:t>l</a:t>
            </a:r>
            <a:r>
              <a:rPr lang="en-GB" sz="800">
                <a:solidFill>
                  <a:srgbClr val="FF0000"/>
                </a:solidFill>
              </a:rPr>
              <a:t>arger houses ( 3+ beds) as this option was mistakenly left out of the on-line questionnaire </a:t>
            </a:r>
            <a:endParaRPr lang="en-US" sz="800">
              <a:solidFill>
                <a:srgbClr val="FF0000"/>
              </a:solidFill>
              <a:latin typeface="Arial"/>
              <a:cs typeface="Arial"/>
            </a:endParaRPr>
          </a:p>
        </p:txBody>
      </p:sp>
    </p:spTree>
    <p:extLst>
      <p:ext uri="{BB962C8B-B14F-4D97-AF65-F5344CB8AC3E}">
        <p14:creationId xmlns:p14="http://schemas.microsoft.com/office/powerpoint/2010/main" val="4187127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19495"/>
            <a:ext cx="8229600" cy="391272"/>
          </a:xfrm>
        </p:spPr>
        <p:txBody>
          <a:bodyPr>
            <a:noAutofit/>
          </a:bodyPr>
          <a:lstStyle/>
          <a:p>
            <a:r>
              <a:rPr lang="en-GB" sz="1400"/>
              <a:t>Do you agree </a:t>
            </a:r>
            <a:r>
              <a:rPr lang="en-GB" sz="1400" err="1"/>
              <a:t>Chedworth</a:t>
            </a:r>
            <a:r>
              <a:rPr lang="en-GB" sz="1400"/>
              <a:t> should influence future developments in terms of design, quality, amenity, character, appearance and the natural environment?</a:t>
            </a:r>
            <a:endParaRPr sz="1400"/>
          </a:p>
        </p:txBody>
      </p:sp>
      <p:sp>
        <p:nvSpPr>
          <p:cNvPr id="3" name="Content Placeholder 2"/>
          <p:cNvSpPr>
            <a:spLocks noGrp="1"/>
          </p:cNvSpPr>
          <p:nvPr>
            <p:ph idx="1"/>
          </p:nvPr>
        </p:nvSpPr>
        <p:spPr>
          <a:xfrm>
            <a:off x="115135" y="880690"/>
            <a:ext cx="5332506" cy="330151"/>
          </a:xfrm>
        </p:spPr>
        <p:txBody>
          <a:bodyPr>
            <a:normAutofit fontScale="77500" lnSpcReduction="20000"/>
          </a:bodyPr>
          <a:lstStyle/>
          <a:p>
            <a:r>
              <a:t>Answered: 1</a:t>
            </a:r>
            <a:r>
              <a:rPr lang="en-GB"/>
              <a:t>36 (98%)</a:t>
            </a:r>
            <a:r>
              <a:t>    </a:t>
            </a:r>
            <a:endParaRPr lang="en-GB"/>
          </a:p>
          <a:p>
            <a:r>
              <a:t>Skipped: </a:t>
            </a:r>
            <a:r>
              <a:rPr lang="en-GB"/>
              <a:t>3 (2%)</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19</a:t>
            </a:fld>
            <a:endParaRPr lang="en-US"/>
          </a:p>
        </p:txBody>
      </p:sp>
      <p:sp>
        <p:nvSpPr>
          <p:cNvPr id="7" name="Rectangle 6"/>
          <p:cNvSpPr/>
          <p:nvPr/>
        </p:nvSpPr>
        <p:spPr>
          <a:xfrm>
            <a:off x="3860800" y="3403600"/>
            <a:ext cx="609600" cy="1947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115135" y="4858881"/>
            <a:ext cx="2995813"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8" name="Table 7">
            <a:extLst>
              <a:ext uri="{FF2B5EF4-FFF2-40B4-BE49-F238E27FC236}">
                <a16:creationId xmlns:a16="http://schemas.microsoft.com/office/drawing/2014/main" id="{0810CA29-8E80-5A4D-8A2D-B920903E9DC0}"/>
              </a:ext>
            </a:extLst>
          </p:cNvPr>
          <p:cNvGraphicFramePr>
            <a:graphicFrameLocks noGrp="1"/>
          </p:cNvGraphicFramePr>
          <p:nvPr>
            <p:extLst>
              <p:ext uri="{D42A27DB-BD31-4B8C-83A1-F6EECF244321}">
                <p14:modId xmlns:p14="http://schemas.microsoft.com/office/powerpoint/2010/main" val="1450560996"/>
              </p:ext>
            </p:extLst>
          </p:nvPr>
        </p:nvGraphicFramePr>
        <p:xfrm>
          <a:off x="4819173" y="1676400"/>
          <a:ext cx="3515623" cy="2286000"/>
        </p:xfrm>
        <a:graphic>
          <a:graphicData uri="http://schemas.openxmlformats.org/drawingml/2006/table">
            <a:tbl>
              <a:tblPr firstRow="1" bandRow="1">
                <a:tableStyleId>{C4B1156A-380E-4F78-BDF5-A606A8083BF9}</a:tableStyleId>
              </a:tblPr>
              <a:tblGrid>
                <a:gridCol w="2271633">
                  <a:extLst>
                    <a:ext uri="{9D8B030D-6E8A-4147-A177-3AD203B41FA5}">
                      <a16:colId xmlns:a16="http://schemas.microsoft.com/office/drawing/2014/main" val="2936375969"/>
                    </a:ext>
                  </a:extLst>
                </a:gridCol>
                <a:gridCol w="608473">
                  <a:extLst>
                    <a:ext uri="{9D8B030D-6E8A-4147-A177-3AD203B41FA5}">
                      <a16:colId xmlns:a16="http://schemas.microsoft.com/office/drawing/2014/main" val="3398239296"/>
                    </a:ext>
                  </a:extLst>
                </a:gridCol>
                <a:gridCol w="635517">
                  <a:extLst>
                    <a:ext uri="{9D8B030D-6E8A-4147-A177-3AD203B41FA5}">
                      <a16:colId xmlns:a16="http://schemas.microsoft.com/office/drawing/2014/main" val="3187946491"/>
                    </a:ext>
                  </a:extLst>
                </a:gridCol>
              </a:tblGrid>
              <a:tr h="457200">
                <a:tc>
                  <a:txBody>
                    <a:bodyPr/>
                    <a:lstStyle/>
                    <a:p>
                      <a:pPr algn="l" fontAlgn="b"/>
                      <a:r>
                        <a:rPr lang="en-GB" sz="1200" u="none" strike="noStrike">
                          <a:effectLst/>
                        </a:rPr>
                        <a:t>Strongly 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0672171"/>
                  </a:ext>
                </a:extLst>
              </a:tr>
              <a:tr h="457200">
                <a:tc>
                  <a:txBody>
                    <a:bodyPr/>
                    <a:lstStyle/>
                    <a:p>
                      <a:pPr algn="l" fontAlgn="b"/>
                      <a:r>
                        <a:rPr lang="en-GB" sz="1200" u="none" strike="noStrike">
                          <a:effectLst/>
                        </a:rPr>
                        <a:t>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5329521"/>
                  </a:ext>
                </a:extLst>
              </a:tr>
              <a:tr h="457200">
                <a:tc>
                  <a:txBody>
                    <a:bodyPr/>
                    <a:lstStyle/>
                    <a:p>
                      <a:pPr algn="l" fontAlgn="b"/>
                      <a:r>
                        <a:rPr lang="en-GB" sz="1200" u="none" strike="noStrike">
                          <a:effectLst/>
                        </a:rPr>
                        <a:t>Neither Agree nor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2437314"/>
                  </a:ext>
                </a:extLst>
              </a:tr>
              <a:tr h="457200">
                <a:tc>
                  <a:txBody>
                    <a:bodyPr/>
                    <a:lstStyle/>
                    <a:p>
                      <a:pPr algn="l" fontAlgn="b"/>
                      <a:r>
                        <a:rPr lang="en-GB" sz="1200" u="none" strike="noStrike">
                          <a:effectLst/>
                        </a:rPr>
                        <a:t>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65827229"/>
                  </a:ext>
                </a:extLst>
              </a:tr>
              <a:tr h="457200">
                <a:tc>
                  <a:txBody>
                    <a:bodyPr/>
                    <a:lstStyle/>
                    <a:p>
                      <a:pPr algn="l" fontAlgn="b"/>
                      <a:r>
                        <a:rPr lang="en-GB" sz="1200" u="none" strike="noStrike">
                          <a:effectLst/>
                        </a:rPr>
                        <a:t>Strongly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311447"/>
                  </a:ext>
                </a:extLst>
              </a:tr>
            </a:tbl>
          </a:graphicData>
        </a:graphic>
      </p:graphicFrame>
      <mc:AlternateContent xmlns:mc="http://schemas.openxmlformats.org/markup-compatibility/2006" xmlns:cx1="http://schemas.microsoft.com/office/drawing/2015/9/8/chartex">
        <mc:Choice Requires="cx1">
          <p:graphicFrame>
            <p:nvGraphicFramePr>
              <p:cNvPr id="12" name="Chart 11">
                <a:extLst>
                  <a:ext uri="{FF2B5EF4-FFF2-40B4-BE49-F238E27FC236}">
                    <a16:creationId xmlns:a16="http://schemas.microsoft.com/office/drawing/2014/main" id="{5ED0B187-D4BA-3041-9BB3-E24735A3B269}"/>
                  </a:ext>
                </a:extLst>
              </p:cNvPr>
              <p:cNvGraphicFramePr/>
              <p:nvPr>
                <p:extLst>
                  <p:ext uri="{D42A27DB-BD31-4B8C-83A1-F6EECF244321}">
                    <p14:modId xmlns:p14="http://schemas.microsoft.com/office/powerpoint/2010/main" val="1686709306"/>
                  </p:ext>
                </p:extLst>
              </p:nvPr>
            </p:nvGraphicFramePr>
            <p:xfrm>
              <a:off x="463909" y="1216337"/>
              <a:ext cx="4006491" cy="327194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2" name="Chart 11">
                <a:extLst>
                  <a:ext uri="{FF2B5EF4-FFF2-40B4-BE49-F238E27FC236}">
                    <a16:creationId xmlns:a16="http://schemas.microsoft.com/office/drawing/2014/main" id="{5ED0B187-D4BA-3041-9BB3-E24735A3B269}"/>
                  </a:ext>
                </a:extLst>
              </p:cNvPr>
              <p:cNvPicPr>
                <a:picLocks noGrp="1" noRot="1" noChangeAspect="1" noMove="1" noResize="1" noEditPoints="1" noAdjustHandles="1" noChangeArrowheads="1" noChangeShapeType="1"/>
              </p:cNvPicPr>
              <p:nvPr/>
            </p:nvPicPr>
            <p:blipFill>
              <a:blip r:embed="rId3"/>
              <a:stretch>
                <a:fillRect/>
              </a:stretch>
            </p:blipFill>
            <p:spPr>
              <a:xfrm>
                <a:off x="463909" y="1216337"/>
                <a:ext cx="4006491" cy="3271949"/>
              </a:xfrm>
              <a:prstGeom prst="rect">
                <a:avLst/>
              </a:prstGeom>
            </p:spPr>
          </p:pic>
        </mc:Fallback>
      </mc:AlternateContent>
    </p:spTree>
    <p:extLst>
      <p:ext uri="{BB962C8B-B14F-4D97-AF65-F5344CB8AC3E}">
        <p14:creationId xmlns:p14="http://schemas.microsoft.com/office/powerpoint/2010/main" val="291397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a:bodyPr>
          <a:lstStyle/>
          <a:p>
            <a:r>
              <a:rPr lang="en-GB" sz="2200"/>
              <a:t>Section 1</a:t>
            </a:r>
          </a:p>
          <a:p>
            <a:r>
              <a:rPr lang="en-GB"/>
              <a:t>ABOUT YOU</a:t>
            </a:r>
            <a:endParaRPr/>
          </a:p>
        </p:txBody>
      </p:sp>
      <p:sp>
        <p:nvSpPr>
          <p:cNvPr id="13" name="Title 2"/>
          <p:cNvSpPr txBox="1">
            <a:spLocks/>
          </p:cNvSpPr>
          <p:nvPr/>
        </p:nvSpPr>
        <p:spPr>
          <a:xfrm>
            <a:off x="256494" y="3220411"/>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3" name="Rectangle 2"/>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2410520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97913"/>
            <a:ext cx="8229600" cy="391272"/>
          </a:xfrm>
        </p:spPr>
        <p:txBody>
          <a:bodyPr>
            <a:normAutofit/>
          </a:bodyPr>
          <a:lstStyle/>
          <a:p>
            <a:r>
              <a:rPr lang="en-GB" sz="1400"/>
              <a:t>Do you agree future development in the Parish should be carbon neutral? </a:t>
            </a:r>
            <a:endParaRPr sz="1400"/>
          </a:p>
        </p:txBody>
      </p:sp>
      <p:sp>
        <p:nvSpPr>
          <p:cNvPr id="3" name="Content Placeholder 2"/>
          <p:cNvSpPr>
            <a:spLocks noGrp="1"/>
          </p:cNvSpPr>
          <p:nvPr>
            <p:ph idx="1"/>
          </p:nvPr>
        </p:nvSpPr>
        <p:spPr>
          <a:xfrm>
            <a:off x="115136" y="736648"/>
            <a:ext cx="5332506" cy="330151"/>
          </a:xfrm>
        </p:spPr>
        <p:txBody>
          <a:bodyPr>
            <a:normAutofit fontScale="77500" lnSpcReduction="20000"/>
          </a:bodyPr>
          <a:lstStyle/>
          <a:p>
            <a:r>
              <a:t>Answered: 1</a:t>
            </a:r>
            <a:r>
              <a:rPr lang="en-GB"/>
              <a:t>37 (99%)</a:t>
            </a:r>
            <a:r>
              <a:t>    </a:t>
            </a:r>
            <a:endParaRPr lang="en-GB"/>
          </a:p>
          <a:p>
            <a:r>
              <a:t>Skipped: </a:t>
            </a:r>
            <a:r>
              <a:rPr lang="en-GB"/>
              <a:t>1</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20</a:t>
            </a:fld>
            <a:endParaRPr lang="en-US"/>
          </a:p>
        </p:txBody>
      </p:sp>
      <p:sp>
        <p:nvSpPr>
          <p:cNvPr id="7" name="Rectangle 6"/>
          <p:cNvSpPr/>
          <p:nvPr/>
        </p:nvSpPr>
        <p:spPr>
          <a:xfrm>
            <a:off x="3860800" y="3403600"/>
            <a:ext cx="609600" cy="1947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115135" y="4858881"/>
            <a:ext cx="2995813"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8" name="Table 7">
            <a:extLst>
              <a:ext uri="{FF2B5EF4-FFF2-40B4-BE49-F238E27FC236}">
                <a16:creationId xmlns:a16="http://schemas.microsoft.com/office/drawing/2014/main" id="{8E9F1426-DD9D-8B41-97FC-11218B81ABE8}"/>
              </a:ext>
            </a:extLst>
          </p:cNvPr>
          <p:cNvGraphicFramePr>
            <a:graphicFrameLocks noGrp="1"/>
          </p:cNvGraphicFramePr>
          <p:nvPr>
            <p:extLst>
              <p:ext uri="{D42A27DB-BD31-4B8C-83A1-F6EECF244321}">
                <p14:modId xmlns:p14="http://schemas.microsoft.com/office/powerpoint/2010/main" val="2366191374"/>
              </p:ext>
            </p:extLst>
          </p:nvPr>
        </p:nvGraphicFramePr>
        <p:xfrm>
          <a:off x="4780596" y="1644650"/>
          <a:ext cx="3586480" cy="1854200"/>
        </p:xfrm>
        <a:graphic>
          <a:graphicData uri="http://schemas.openxmlformats.org/drawingml/2006/table">
            <a:tbl>
              <a:tblPr firstRow="1" bandRow="1">
                <a:tableStyleId>{C4B1156A-380E-4F78-BDF5-A606A8083BF9}</a:tableStyleId>
              </a:tblPr>
              <a:tblGrid>
                <a:gridCol w="2648018">
                  <a:extLst>
                    <a:ext uri="{9D8B030D-6E8A-4147-A177-3AD203B41FA5}">
                      <a16:colId xmlns:a16="http://schemas.microsoft.com/office/drawing/2014/main" val="3747779085"/>
                    </a:ext>
                  </a:extLst>
                </a:gridCol>
                <a:gridCol w="490152">
                  <a:extLst>
                    <a:ext uri="{9D8B030D-6E8A-4147-A177-3AD203B41FA5}">
                      <a16:colId xmlns:a16="http://schemas.microsoft.com/office/drawing/2014/main" val="1398079132"/>
                    </a:ext>
                  </a:extLst>
                </a:gridCol>
                <a:gridCol w="448310">
                  <a:extLst>
                    <a:ext uri="{9D8B030D-6E8A-4147-A177-3AD203B41FA5}">
                      <a16:colId xmlns:a16="http://schemas.microsoft.com/office/drawing/2014/main" val="755940524"/>
                    </a:ext>
                  </a:extLst>
                </a:gridCol>
              </a:tblGrid>
              <a:tr h="370840">
                <a:tc>
                  <a:txBody>
                    <a:bodyPr/>
                    <a:lstStyle/>
                    <a:p>
                      <a:pPr algn="l" fontAlgn="b"/>
                      <a:r>
                        <a:rPr lang="en-GB" sz="1200" u="none" strike="noStrike">
                          <a:effectLst/>
                        </a:rPr>
                        <a:t>Strongly 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5206352"/>
                  </a:ext>
                </a:extLst>
              </a:tr>
              <a:tr h="370840">
                <a:tc>
                  <a:txBody>
                    <a:bodyPr/>
                    <a:lstStyle/>
                    <a:p>
                      <a:pPr algn="l" fontAlgn="b"/>
                      <a:r>
                        <a:rPr lang="en-GB" sz="1200" u="none" strike="noStrike">
                          <a:effectLst/>
                        </a:rPr>
                        <a:t>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03043366"/>
                  </a:ext>
                </a:extLst>
              </a:tr>
              <a:tr h="370840">
                <a:tc>
                  <a:txBody>
                    <a:bodyPr/>
                    <a:lstStyle/>
                    <a:p>
                      <a:pPr algn="l" fontAlgn="b"/>
                      <a:r>
                        <a:rPr lang="en-GB" sz="1200" u="none" strike="noStrike">
                          <a:effectLst/>
                        </a:rPr>
                        <a:t>Neither Agree nor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2458733"/>
                  </a:ext>
                </a:extLst>
              </a:tr>
              <a:tr h="370840">
                <a:tc>
                  <a:txBody>
                    <a:bodyPr/>
                    <a:lstStyle/>
                    <a:p>
                      <a:pPr algn="l" fontAlgn="b"/>
                      <a:r>
                        <a:rPr lang="en-GB" sz="1200" u="none" strike="noStrike">
                          <a:effectLst/>
                        </a:rPr>
                        <a:t>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08148348"/>
                  </a:ext>
                </a:extLst>
              </a:tr>
              <a:tr h="370840">
                <a:tc>
                  <a:txBody>
                    <a:bodyPr/>
                    <a:lstStyle/>
                    <a:p>
                      <a:pPr algn="l" fontAlgn="b"/>
                      <a:r>
                        <a:rPr lang="en-GB" sz="1200" u="none" strike="noStrike">
                          <a:effectLst/>
                        </a:rPr>
                        <a:t>Strongly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8907461"/>
                  </a:ext>
                </a:extLst>
              </a:tr>
            </a:tbl>
          </a:graphicData>
        </a:graphic>
      </p:graphicFrame>
      <p:graphicFrame>
        <p:nvGraphicFramePr>
          <p:cNvPr id="12" name="Chart 11">
            <a:extLst>
              <a:ext uri="{FF2B5EF4-FFF2-40B4-BE49-F238E27FC236}">
                <a16:creationId xmlns:a16="http://schemas.microsoft.com/office/drawing/2014/main" id="{6169F02F-E274-474B-BBFB-EFDFD67C0076}"/>
              </a:ext>
            </a:extLst>
          </p:cNvPr>
          <p:cNvGraphicFramePr>
            <a:graphicFrameLocks/>
          </p:cNvGraphicFramePr>
          <p:nvPr>
            <p:extLst>
              <p:ext uri="{D42A27DB-BD31-4B8C-83A1-F6EECF244321}">
                <p14:modId xmlns:p14="http://schemas.microsoft.com/office/powerpoint/2010/main" val="1747510012"/>
              </p:ext>
            </p:extLst>
          </p:nvPr>
        </p:nvGraphicFramePr>
        <p:xfrm>
          <a:off x="147005" y="1420167"/>
          <a:ext cx="42164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7209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220491"/>
            <a:ext cx="8229600" cy="391272"/>
          </a:xfrm>
        </p:spPr>
        <p:txBody>
          <a:bodyPr>
            <a:normAutofit/>
          </a:bodyPr>
          <a:lstStyle/>
          <a:p>
            <a:r>
              <a:rPr lang="en-GB" sz="1400"/>
              <a:t>Do you agree future development in the Parish should use locally characteristic materials?</a:t>
            </a:r>
            <a:endParaRPr sz="1400"/>
          </a:p>
        </p:txBody>
      </p:sp>
      <p:sp>
        <p:nvSpPr>
          <p:cNvPr id="3" name="Content Placeholder 2"/>
          <p:cNvSpPr>
            <a:spLocks noGrp="1"/>
          </p:cNvSpPr>
          <p:nvPr>
            <p:ph idx="1"/>
          </p:nvPr>
        </p:nvSpPr>
        <p:spPr>
          <a:xfrm>
            <a:off x="115136" y="736648"/>
            <a:ext cx="5332506" cy="330151"/>
          </a:xfrm>
        </p:spPr>
        <p:txBody>
          <a:bodyPr>
            <a:normAutofit fontScale="77500" lnSpcReduction="20000"/>
          </a:bodyPr>
          <a:lstStyle/>
          <a:p>
            <a:r>
              <a:t>Answered: 1</a:t>
            </a:r>
            <a:r>
              <a:rPr lang="en-GB"/>
              <a:t>36 (98%)</a:t>
            </a:r>
            <a:r>
              <a:t>    </a:t>
            </a:r>
            <a:endParaRPr lang="en-GB"/>
          </a:p>
          <a:p>
            <a:r>
              <a:t>Skipped: </a:t>
            </a:r>
            <a:r>
              <a:rPr lang="en-GB"/>
              <a:t>3</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21</a:t>
            </a:fld>
            <a:endParaRPr lang="en-US"/>
          </a:p>
        </p:txBody>
      </p:sp>
      <p:sp>
        <p:nvSpPr>
          <p:cNvPr id="7" name="Rectangle 6"/>
          <p:cNvSpPr/>
          <p:nvPr/>
        </p:nvSpPr>
        <p:spPr>
          <a:xfrm>
            <a:off x="3860800" y="3403600"/>
            <a:ext cx="609600" cy="1947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115135" y="4858881"/>
            <a:ext cx="2995813"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Table 5">
            <a:extLst>
              <a:ext uri="{FF2B5EF4-FFF2-40B4-BE49-F238E27FC236}">
                <a16:creationId xmlns:a16="http://schemas.microsoft.com/office/drawing/2014/main" id="{4879A1C2-28CB-A942-B512-88B5C6D94227}"/>
              </a:ext>
            </a:extLst>
          </p:cNvPr>
          <p:cNvGraphicFramePr>
            <a:graphicFrameLocks noGrp="1"/>
          </p:cNvGraphicFramePr>
          <p:nvPr>
            <p:extLst>
              <p:ext uri="{D42A27DB-BD31-4B8C-83A1-F6EECF244321}">
                <p14:modId xmlns:p14="http://schemas.microsoft.com/office/powerpoint/2010/main" val="1533373202"/>
              </p:ext>
            </p:extLst>
          </p:nvPr>
        </p:nvGraphicFramePr>
        <p:xfrm>
          <a:off x="5016916" y="1642321"/>
          <a:ext cx="3350160" cy="1858645"/>
        </p:xfrm>
        <a:graphic>
          <a:graphicData uri="http://schemas.openxmlformats.org/drawingml/2006/table">
            <a:tbl>
              <a:tblPr firstRow="1" bandRow="1">
                <a:tableStyleId>{C4B1156A-380E-4F78-BDF5-A606A8083BF9}</a:tableStyleId>
              </a:tblPr>
              <a:tblGrid>
                <a:gridCol w="1508537">
                  <a:extLst>
                    <a:ext uri="{9D8B030D-6E8A-4147-A177-3AD203B41FA5}">
                      <a16:colId xmlns:a16="http://schemas.microsoft.com/office/drawing/2014/main" val="113540968"/>
                    </a:ext>
                  </a:extLst>
                </a:gridCol>
                <a:gridCol w="1033670">
                  <a:extLst>
                    <a:ext uri="{9D8B030D-6E8A-4147-A177-3AD203B41FA5}">
                      <a16:colId xmlns:a16="http://schemas.microsoft.com/office/drawing/2014/main" val="1207501718"/>
                    </a:ext>
                  </a:extLst>
                </a:gridCol>
                <a:gridCol w="807953">
                  <a:extLst>
                    <a:ext uri="{9D8B030D-6E8A-4147-A177-3AD203B41FA5}">
                      <a16:colId xmlns:a16="http://schemas.microsoft.com/office/drawing/2014/main" val="3380212840"/>
                    </a:ext>
                  </a:extLst>
                </a:gridCol>
              </a:tblGrid>
              <a:tr h="370840">
                <a:tc>
                  <a:txBody>
                    <a:bodyPr/>
                    <a:lstStyle/>
                    <a:p>
                      <a:pPr algn="l" fontAlgn="b"/>
                      <a:r>
                        <a:rPr lang="en-GB" sz="1200" u="none" strike="noStrike" dirty="0">
                          <a:effectLst/>
                        </a:rPr>
                        <a:t>Strongly agree</a:t>
                      </a:r>
                      <a:endParaRPr lang="en-GB"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86</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62%</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7171061"/>
                  </a:ext>
                </a:extLst>
              </a:tr>
              <a:tr h="370840">
                <a:tc>
                  <a:txBody>
                    <a:bodyPr/>
                    <a:lstStyle/>
                    <a:p>
                      <a:pPr algn="l" fontAlgn="b"/>
                      <a:r>
                        <a:rPr lang="en-GB" sz="1200" u="none" strike="noStrike">
                          <a:effectLst/>
                        </a:rPr>
                        <a:t>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0045778"/>
                  </a:ext>
                </a:extLst>
              </a:tr>
              <a:tr h="370840">
                <a:tc>
                  <a:txBody>
                    <a:bodyPr/>
                    <a:lstStyle/>
                    <a:p>
                      <a:pPr algn="l" fontAlgn="b"/>
                      <a:r>
                        <a:rPr lang="en-GB" sz="1200" u="none" strike="noStrike">
                          <a:effectLst/>
                        </a:rPr>
                        <a:t>Neither Agree nor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7279001"/>
                  </a:ext>
                </a:extLst>
              </a:tr>
              <a:tr h="370840">
                <a:tc>
                  <a:txBody>
                    <a:bodyPr/>
                    <a:lstStyle/>
                    <a:p>
                      <a:pPr algn="l" fontAlgn="b"/>
                      <a:r>
                        <a:rPr lang="en-GB" sz="1200" u="none" strike="noStrike">
                          <a:effectLst/>
                        </a:rPr>
                        <a:t>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4913226"/>
                  </a:ext>
                </a:extLst>
              </a:tr>
              <a:tr h="370840">
                <a:tc>
                  <a:txBody>
                    <a:bodyPr/>
                    <a:lstStyle/>
                    <a:p>
                      <a:pPr algn="l" fontAlgn="b"/>
                      <a:r>
                        <a:rPr lang="en-GB" sz="1200" u="none" strike="noStrike">
                          <a:effectLst/>
                        </a:rPr>
                        <a:t>Strongly disagree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21152450"/>
                  </a:ext>
                </a:extLst>
              </a:tr>
            </a:tbl>
          </a:graphicData>
        </a:graphic>
      </p:graphicFrame>
      <p:graphicFrame>
        <p:nvGraphicFramePr>
          <p:cNvPr id="9" name="Chart 8">
            <a:extLst>
              <a:ext uri="{FF2B5EF4-FFF2-40B4-BE49-F238E27FC236}">
                <a16:creationId xmlns:a16="http://schemas.microsoft.com/office/drawing/2014/main" id="{687C6075-D57F-9942-9A0C-0B28C242B218}"/>
              </a:ext>
            </a:extLst>
          </p:cNvPr>
          <p:cNvGraphicFramePr>
            <a:graphicFrameLocks/>
          </p:cNvGraphicFramePr>
          <p:nvPr>
            <p:extLst>
              <p:ext uri="{D42A27DB-BD31-4B8C-83A1-F6EECF244321}">
                <p14:modId xmlns:p14="http://schemas.microsoft.com/office/powerpoint/2010/main" val="4067128369"/>
              </p:ext>
            </p:extLst>
          </p:nvPr>
        </p:nvGraphicFramePr>
        <p:xfrm>
          <a:off x="0" y="1473283"/>
          <a:ext cx="4771813"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6094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a:bodyPr>
          <a:lstStyle/>
          <a:p>
            <a:r>
              <a:rPr lang="en-GB" sz="2200"/>
              <a:t>Section 4</a:t>
            </a:r>
          </a:p>
          <a:p>
            <a:r>
              <a:rPr lang="en-GB"/>
              <a:t>LOCAL ECONOMY</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383494" y="3168315"/>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2903871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29061"/>
            <a:ext cx="8877975" cy="391272"/>
          </a:xfrm>
        </p:spPr>
        <p:txBody>
          <a:bodyPr>
            <a:noAutofit/>
          </a:bodyPr>
          <a:lstStyle/>
          <a:p>
            <a:r>
              <a:rPr lang="en-GB" sz="1400"/>
              <a:t>Which of the following could improve </a:t>
            </a:r>
            <a:r>
              <a:rPr lang="en-GB" sz="1400" err="1"/>
              <a:t>Chedworth’s</a:t>
            </a:r>
            <a:r>
              <a:rPr lang="en-GB" sz="1400"/>
              <a:t> economy and ability to offer employment?                   (CHART)</a:t>
            </a:r>
            <a:endParaRPr sz="1400"/>
          </a:p>
        </p:txBody>
      </p:sp>
      <p:sp>
        <p:nvSpPr>
          <p:cNvPr id="3" name="Content Placeholder 2"/>
          <p:cNvSpPr>
            <a:spLocks noGrp="1"/>
          </p:cNvSpPr>
          <p:nvPr>
            <p:ph idx="1"/>
          </p:nvPr>
        </p:nvSpPr>
        <p:spPr>
          <a:xfrm>
            <a:off x="115136" y="736649"/>
            <a:ext cx="5332506" cy="338618"/>
          </a:xfrm>
        </p:spPr>
        <p:txBody>
          <a:bodyPr>
            <a:normAutofit/>
          </a:bodyPr>
          <a:lstStyle/>
          <a:p>
            <a:r>
              <a:rPr lang="en-GB"/>
              <a:t>Answered: 93%, on average, answered this question.</a:t>
            </a:r>
          </a:p>
        </p:txBody>
      </p:sp>
      <p:sp>
        <p:nvSpPr>
          <p:cNvPr id="5" name="Slide Number Placeholder 4"/>
          <p:cNvSpPr>
            <a:spLocks noGrp="1"/>
          </p:cNvSpPr>
          <p:nvPr>
            <p:ph type="sldNum" sz="quarter" idx="12"/>
          </p:nvPr>
        </p:nvSpPr>
        <p:spPr/>
        <p:txBody>
          <a:bodyPr/>
          <a:lstStyle/>
          <a:p>
            <a:fld id="{A88B48FB-E956-2048-9E74-C69E7CAA26CC}" type="slidenum">
              <a:rPr lang="en-US" smtClean="0"/>
              <a:t>23</a:t>
            </a:fld>
            <a:endParaRPr lang="en-US"/>
          </a:p>
        </p:txBody>
      </p:sp>
      <p:sp>
        <p:nvSpPr>
          <p:cNvPr id="6" name="TextBox 5"/>
          <p:cNvSpPr txBox="1"/>
          <p:nvPr/>
        </p:nvSpPr>
        <p:spPr>
          <a:xfrm>
            <a:off x="115134" y="4858881"/>
            <a:ext cx="311574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0" name="TextBox 9"/>
          <p:cNvSpPr txBox="1"/>
          <p:nvPr/>
        </p:nvSpPr>
        <p:spPr>
          <a:xfrm>
            <a:off x="2781389" y="750554"/>
            <a:ext cx="2921000" cy="215444"/>
          </a:xfrm>
          <a:prstGeom prst="rect">
            <a:avLst/>
          </a:prstGeom>
          <a:noFill/>
        </p:spPr>
        <p:txBody>
          <a:bodyPr wrap="square" rtlCol="0">
            <a:spAutoFit/>
          </a:bodyPr>
          <a:lstStyle/>
          <a:p>
            <a:pPr algn="ctr"/>
            <a:r>
              <a:rPr lang="en-US" sz="800" b="1">
                <a:solidFill>
                  <a:srgbClr val="FF0000"/>
                </a:solidFill>
                <a:latin typeface="Arial"/>
                <a:cs typeface="Arial"/>
              </a:rPr>
              <a:t>Detailed data on following slide</a:t>
            </a:r>
          </a:p>
        </p:txBody>
      </p:sp>
      <p:graphicFrame>
        <p:nvGraphicFramePr>
          <p:cNvPr id="11" name="Chart 10">
            <a:extLst>
              <a:ext uri="{FF2B5EF4-FFF2-40B4-BE49-F238E27FC236}">
                <a16:creationId xmlns:a16="http://schemas.microsoft.com/office/drawing/2014/main" id="{516D0DC8-BF48-4B4F-B94A-71A3E1E09A38}"/>
              </a:ext>
            </a:extLst>
          </p:cNvPr>
          <p:cNvGraphicFramePr>
            <a:graphicFrameLocks/>
          </p:cNvGraphicFramePr>
          <p:nvPr>
            <p:extLst>
              <p:ext uri="{D42A27DB-BD31-4B8C-83A1-F6EECF244321}">
                <p14:modId xmlns:p14="http://schemas.microsoft.com/office/powerpoint/2010/main" val="2947686038"/>
              </p:ext>
            </p:extLst>
          </p:nvPr>
        </p:nvGraphicFramePr>
        <p:xfrm>
          <a:off x="1043842" y="1332796"/>
          <a:ext cx="7020560" cy="33878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190472"/>
            <a:ext cx="8877975" cy="391272"/>
          </a:xfrm>
        </p:spPr>
        <p:txBody>
          <a:bodyPr>
            <a:noAutofit/>
          </a:bodyPr>
          <a:lstStyle/>
          <a:p>
            <a:r>
              <a:rPr lang="en-GB" sz="1200"/>
              <a:t>Which of the following could improve </a:t>
            </a:r>
            <a:r>
              <a:rPr lang="en-GB" sz="1200" err="1"/>
              <a:t>Chedworth’s</a:t>
            </a:r>
            <a:r>
              <a:rPr lang="en-GB" sz="1200"/>
              <a:t> economy and ability to offer employment? (DATA TABLE)</a:t>
            </a:r>
            <a:endParaRPr sz="1200"/>
          </a:p>
        </p:txBody>
      </p:sp>
      <p:sp>
        <p:nvSpPr>
          <p:cNvPr id="3" name="Content Placeholder 2"/>
          <p:cNvSpPr>
            <a:spLocks noGrp="1"/>
          </p:cNvSpPr>
          <p:nvPr>
            <p:ph idx="1"/>
          </p:nvPr>
        </p:nvSpPr>
        <p:spPr>
          <a:xfrm>
            <a:off x="115136" y="736649"/>
            <a:ext cx="5332506" cy="338618"/>
          </a:xfrm>
        </p:spPr>
        <p:txBody>
          <a:bodyPr>
            <a:normAutofit/>
          </a:bodyPr>
          <a:lstStyle/>
          <a:p>
            <a:r>
              <a:t>Answered: </a:t>
            </a:r>
            <a:r>
              <a:rPr lang="en-GB"/>
              <a:t>93%, on average, answered this question.</a:t>
            </a:r>
          </a:p>
        </p:txBody>
      </p:sp>
      <p:sp>
        <p:nvSpPr>
          <p:cNvPr id="5" name="Slide Number Placeholder 4"/>
          <p:cNvSpPr>
            <a:spLocks noGrp="1"/>
          </p:cNvSpPr>
          <p:nvPr>
            <p:ph type="sldNum" sz="quarter" idx="12"/>
          </p:nvPr>
        </p:nvSpPr>
        <p:spPr/>
        <p:txBody>
          <a:bodyPr/>
          <a:lstStyle/>
          <a:p>
            <a:fld id="{A88B48FB-E956-2048-9E74-C69E7CAA26CC}" type="slidenum">
              <a:rPr lang="en-US" smtClean="0"/>
              <a:t>24</a:t>
            </a:fld>
            <a:endParaRPr lang="en-US"/>
          </a:p>
        </p:txBody>
      </p:sp>
      <p:sp>
        <p:nvSpPr>
          <p:cNvPr id="6" name="TextBox 5"/>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1" name="TextBox 10"/>
          <p:cNvSpPr txBox="1"/>
          <p:nvPr/>
        </p:nvSpPr>
        <p:spPr>
          <a:xfrm>
            <a:off x="3111500" y="952092"/>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previous slide </a:t>
            </a:r>
          </a:p>
        </p:txBody>
      </p:sp>
      <p:graphicFrame>
        <p:nvGraphicFramePr>
          <p:cNvPr id="7" name="Table 6">
            <a:extLst>
              <a:ext uri="{FF2B5EF4-FFF2-40B4-BE49-F238E27FC236}">
                <a16:creationId xmlns:a16="http://schemas.microsoft.com/office/drawing/2014/main" id="{00603B50-31CD-924C-BF83-3A5756C87E02}"/>
              </a:ext>
            </a:extLst>
          </p:cNvPr>
          <p:cNvGraphicFramePr>
            <a:graphicFrameLocks noGrp="1"/>
          </p:cNvGraphicFramePr>
          <p:nvPr>
            <p:extLst>
              <p:ext uri="{D42A27DB-BD31-4B8C-83A1-F6EECF244321}">
                <p14:modId xmlns:p14="http://schemas.microsoft.com/office/powerpoint/2010/main" val="1768446605"/>
              </p:ext>
            </p:extLst>
          </p:nvPr>
        </p:nvGraphicFramePr>
        <p:xfrm>
          <a:off x="541867" y="1198281"/>
          <a:ext cx="7474373" cy="2988945"/>
        </p:xfrm>
        <a:graphic>
          <a:graphicData uri="http://schemas.openxmlformats.org/drawingml/2006/table">
            <a:tbl>
              <a:tblPr firstRow="1" bandRow="1">
                <a:tableStyleId>{5C22544A-7EE6-4342-B048-85BDC9FD1C3A}</a:tableStyleId>
              </a:tblPr>
              <a:tblGrid>
                <a:gridCol w="1298222">
                  <a:extLst>
                    <a:ext uri="{9D8B030D-6E8A-4147-A177-3AD203B41FA5}">
                      <a16:colId xmlns:a16="http://schemas.microsoft.com/office/drawing/2014/main" val="2718657826"/>
                    </a:ext>
                  </a:extLst>
                </a:gridCol>
                <a:gridCol w="835378">
                  <a:extLst>
                    <a:ext uri="{9D8B030D-6E8A-4147-A177-3AD203B41FA5}">
                      <a16:colId xmlns:a16="http://schemas.microsoft.com/office/drawing/2014/main" val="1972024782"/>
                    </a:ext>
                  </a:extLst>
                </a:gridCol>
                <a:gridCol w="722489">
                  <a:extLst>
                    <a:ext uri="{9D8B030D-6E8A-4147-A177-3AD203B41FA5}">
                      <a16:colId xmlns:a16="http://schemas.microsoft.com/office/drawing/2014/main" val="1379243904"/>
                    </a:ext>
                  </a:extLst>
                </a:gridCol>
                <a:gridCol w="767644">
                  <a:extLst>
                    <a:ext uri="{9D8B030D-6E8A-4147-A177-3AD203B41FA5}">
                      <a16:colId xmlns:a16="http://schemas.microsoft.com/office/drawing/2014/main" val="777865425"/>
                    </a:ext>
                  </a:extLst>
                </a:gridCol>
                <a:gridCol w="959556">
                  <a:extLst>
                    <a:ext uri="{9D8B030D-6E8A-4147-A177-3AD203B41FA5}">
                      <a16:colId xmlns:a16="http://schemas.microsoft.com/office/drawing/2014/main" val="4044849840"/>
                    </a:ext>
                  </a:extLst>
                </a:gridCol>
                <a:gridCol w="1106311">
                  <a:extLst>
                    <a:ext uri="{9D8B030D-6E8A-4147-A177-3AD203B41FA5}">
                      <a16:colId xmlns:a16="http://schemas.microsoft.com/office/drawing/2014/main" val="810537057"/>
                    </a:ext>
                  </a:extLst>
                </a:gridCol>
                <a:gridCol w="770551">
                  <a:extLst>
                    <a:ext uri="{9D8B030D-6E8A-4147-A177-3AD203B41FA5}">
                      <a16:colId xmlns:a16="http://schemas.microsoft.com/office/drawing/2014/main" val="1622004163"/>
                    </a:ext>
                  </a:extLst>
                </a:gridCol>
                <a:gridCol w="1014222">
                  <a:extLst>
                    <a:ext uri="{9D8B030D-6E8A-4147-A177-3AD203B41FA5}">
                      <a16:colId xmlns:a16="http://schemas.microsoft.com/office/drawing/2014/main" val="1856541887"/>
                    </a:ext>
                  </a:extLst>
                </a:gridCol>
              </a:tblGrid>
              <a:tr h="370840">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Strongly 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Disagree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Strongly disagree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Not sure/ don’t know</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 (%)</a:t>
                      </a:r>
                    </a:p>
                  </a:txBody>
                  <a:tcPr marL="9525" marR="9525" marT="9525" marB="0" anchor="b"/>
                </a:tc>
                <a:extLst>
                  <a:ext uri="{0D108BD9-81ED-4DB2-BD59-A6C34878D82A}">
                    <a16:rowId xmlns:a16="http://schemas.microsoft.com/office/drawing/2014/main" val="1570375682"/>
                  </a:ext>
                </a:extLst>
              </a:tr>
              <a:tr h="370840">
                <a:tc>
                  <a:txBody>
                    <a:bodyPr/>
                    <a:lstStyle/>
                    <a:p>
                      <a:pPr algn="l" fontAlgn="b"/>
                      <a:r>
                        <a:rPr lang="en-GB" sz="1200" b="0" i="0" u="none" strike="noStrike">
                          <a:solidFill>
                            <a:srgbClr val="000000"/>
                          </a:solidFill>
                          <a:effectLst/>
                          <a:latin typeface="Calibri" panose="020F0502020204030204" pitchFamily="34" charset="0"/>
                        </a:rPr>
                        <a:t>Building more housing</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94%</a:t>
                      </a:r>
                    </a:p>
                  </a:txBody>
                  <a:tcPr marL="9525" marR="9525" marT="9525" marB="0" anchor="b"/>
                </a:tc>
                <a:extLst>
                  <a:ext uri="{0D108BD9-81ED-4DB2-BD59-A6C34878D82A}">
                    <a16:rowId xmlns:a16="http://schemas.microsoft.com/office/drawing/2014/main" val="1204195060"/>
                  </a:ext>
                </a:extLst>
              </a:tr>
              <a:tr h="370840">
                <a:tc>
                  <a:txBody>
                    <a:bodyPr/>
                    <a:lstStyle/>
                    <a:p>
                      <a:pPr algn="l" fontAlgn="b"/>
                      <a:r>
                        <a:rPr lang="en-GB" sz="1200" b="0" i="0" u="none" strike="noStrike">
                          <a:solidFill>
                            <a:srgbClr val="000000"/>
                          </a:solidFill>
                          <a:effectLst/>
                          <a:latin typeface="Calibri" panose="020F0502020204030204" pitchFamily="34" charset="0"/>
                        </a:rPr>
                        <a:t>Individual business units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95%</a:t>
                      </a:r>
                    </a:p>
                  </a:txBody>
                  <a:tcPr marL="9525" marR="9525" marT="9525" marB="0" anchor="b"/>
                </a:tc>
                <a:extLst>
                  <a:ext uri="{0D108BD9-81ED-4DB2-BD59-A6C34878D82A}">
                    <a16:rowId xmlns:a16="http://schemas.microsoft.com/office/drawing/2014/main" val="3263409158"/>
                  </a:ext>
                </a:extLst>
              </a:tr>
              <a:tr h="370840">
                <a:tc>
                  <a:txBody>
                    <a:bodyPr/>
                    <a:lstStyle/>
                    <a:p>
                      <a:pPr algn="l" fontAlgn="b"/>
                      <a:r>
                        <a:rPr lang="en-GB" sz="1200" b="0" i="0" u="none" strike="noStrike">
                          <a:solidFill>
                            <a:srgbClr val="000000"/>
                          </a:solidFill>
                          <a:effectLst/>
                          <a:latin typeface="Calibri" panose="020F0502020204030204" pitchFamily="34" charset="0"/>
                        </a:rPr>
                        <a:t>Developing a business park</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2312005726"/>
                  </a:ext>
                </a:extLst>
              </a:tr>
              <a:tr h="370840">
                <a:tc>
                  <a:txBody>
                    <a:bodyPr/>
                    <a:lstStyle/>
                    <a:p>
                      <a:pPr algn="l" fontAlgn="b"/>
                      <a:r>
                        <a:rPr lang="en-GB" sz="1200" b="0" i="0" u="none" strike="noStrike">
                          <a:solidFill>
                            <a:srgbClr val="000000"/>
                          </a:solidFill>
                          <a:effectLst/>
                          <a:latin typeface="Calibri" panose="020F0502020204030204" pitchFamily="34" charset="0"/>
                        </a:rPr>
                        <a:t>Parking facilities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2370187598"/>
                  </a:ext>
                </a:extLst>
              </a:tr>
              <a:tr h="370840">
                <a:tc>
                  <a:txBody>
                    <a:bodyPr/>
                    <a:lstStyle/>
                    <a:p>
                      <a:pPr algn="l" fontAlgn="b"/>
                      <a:r>
                        <a:rPr lang="en-GB" sz="1200" b="0" i="0" u="none" strike="noStrike">
                          <a:solidFill>
                            <a:srgbClr val="000000"/>
                          </a:solidFill>
                          <a:effectLst/>
                          <a:latin typeface="Calibri" panose="020F0502020204030204" pitchFamily="34" charset="0"/>
                        </a:rPr>
                        <a:t>Developing tourism</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833711183"/>
                  </a:ext>
                </a:extLst>
              </a:tr>
              <a:tr h="370840">
                <a:tc>
                  <a:txBody>
                    <a:bodyPr/>
                    <a:lstStyle/>
                    <a:p>
                      <a:pPr algn="l" fontAlgn="b"/>
                      <a:r>
                        <a:rPr lang="en-GB" sz="1200" b="0" i="0" u="none" strike="noStrike">
                          <a:solidFill>
                            <a:srgbClr val="000000"/>
                          </a:solidFill>
                          <a:effectLst/>
                          <a:latin typeface="Calibri" panose="020F0502020204030204" pitchFamily="34" charset="0"/>
                        </a:rPr>
                        <a:t>Live-work units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1696064532"/>
                  </a:ext>
                </a:extLst>
              </a:tr>
              <a:tr h="370840">
                <a:tc>
                  <a:txBody>
                    <a:bodyPr/>
                    <a:lstStyle/>
                    <a:p>
                      <a:pPr algn="l" fontAlgn="b"/>
                      <a:r>
                        <a:rPr lang="en-GB" sz="1200" b="0" i="0" u="none" strike="noStrike">
                          <a:solidFill>
                            <a:srgbClr val="000000"/>
                          </a:solidFill>
                          <a:effectLst/>
                          <a:latin typeface="Calibri" panose="020F0502020204030204" pitchFamily="34" charset="0"/>
                        </a:rPr>
                        <a:t>Improved public transport</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3167847159"/>
                  </a:ext>
                </a:extLst>
              </a:tr>
            </a:tbl>
          </a:graphicData>
        </a:graphic>
      </p:graphicFrame>
    </p:spTree>
    <p:extLst>
      <p:ext uri="{BB962C8B-B14F-4D97-AF65-F5344CB8AC3E}">
        <p14:creationId xmlns:p14="http://schemas.microsoft.com/office/powerpoint/2010/main" val="436032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71596"/>
            <a:ext cx="8877975" cy="391272"/>
          </a:xfrm>
        </p:spPr>
        <p:txBody>
          <a:bodyPr>
            <a:noAutofit/>
          </a:bodyPr>
          <a:lstStyle/>
          <a:p>
            <a:r>
              <a:rPr lang="en-GB" sz="1400"/>
              <a:t>Where will you work post COVID 19 restrictions?</a:t>
            </a:r>
            <a:endParaRPr sz="1400"/>
          </a:p>
        </p:txBody>
      </p:sp>
      <p:sp>
        <p:nvSpPr>
          <p:cNvPr id="3" name="Content Placeholder 2"/>
          <p:cNvSpPr>
            <a:spLocks noGrp="1"/>
          </p:cNvSpPr>
          <p:nvPr>
            <p:ph idx="1"/>
          </p:nvPr>
        </p:nvSpPr>
        <p:spPr>
          <a:xfrm>
            <a:off x="115136" y="736649"/>
            <a:ext cx="5332506" cy="338618"/>
          </a:xfrm>
        </p:spPr>
        <p:txBody>
          <a:bodyPr>
            <a:normAutofit fontScale="85000" lnSpcReduction="20000"/>
          </a:bodyPr>
          <a:lstStyle/>
          <a:p>
            <a:r>
              <a:t>Answered: </a:t>
            </a:r>
            <a:r>
              <a:rPr lang="en-GB"/>
              <a:t>139 (100%)</a:t>
            </a:r>
          </a:p>
          <a:p>
            <a:r>
              <a:t>Skipped: </a:t>
            </a:r>
            <a:r>
              <a:rPr lang="en-GB"/>
              <a:t>0</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25</a:t>
            </a:fld>
            <a:endParaRPr lang="en-US"/>
          </a:p>
        </p:txBody>
      </p:sp>
      <p:sp>
        <p:nvSpPr>
          <p:cNvPr id="6" name="TextBox 5"/>
          <p:cNvSpPr txBox="1"/>
          <p:nvPr/>
        </p:nvSpPr>
        <p:spPr>
          <a:xfrm>
            <a:off x="115135" y="4858881"/>
            <a:ext cx="30344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0" name="TextBox 9"/>
          <p:cNvSpPr txBox="1"/>
          <p:nvPr/>
        </p:nvSpPr>
        <p:spPr>
          <a:xfrm>
            <a:off x="236068" y="1176867"/>
            <a:ext cx="8671865" cy="877163"/>
          </a:xfrm>
          <a:prstGeom prst="rect">
            <a:avLst/>
          </a:prstGeom>
          <a:noFill/>
        </p:spPr>
        <p:txBody>
          <a:bodyPr wrap="square" rtlCol="0">
            <a:spAutoFit/>
          </a:bodyPr>
          <a:lstStyle/>
          <a:p>
            <a:pPr algn="just"/>
            <a:endParaRPr lang="en-US" sz="1200">
              <a:solidFill>
                <a:schemeClr val="tx1">
                  <a:lumMod val="75000"/>
                  <a:lumOff val="25000"/>
                </a:schemeClr>
              </a:solidFill>
              <a:latin typeface="Arial"/>
              <a:cs typeface="Arial"/>
            </a:endParaRPr>
          </a:p>
          <a:p>
            <a:pPr marL="171450" indent="-171450">
              <a:buFontTx/>
              <a:buChar char="-"/>
            </a:pPr>
            <a:endParaRPr lang="en-US" sz="1200">
              <a:latin typeface="Arial"/>
              <a:cs typeface="Arial"/>
            </a:endParaRPr>
          </a:p>
          <a:p>
            <a:pPr algn="ctr"/>
            <a:endParaRPr lang="en-US" sz="900" b="1">
              <a:solidFill>
                <a:srgbClr val="FF0000"/>
              </a:solidFill>
              <a:latin typeface="Arial"/>
              <a:cs typeface="Arial"/>
            </a:endParaRPr>
          </a:p>
          <a:p>
            <a:endParaRPr lang="en-US"/>
          </a:p>
        </p:txBody>
      </p:sp>
      <p:graphicFrame>
        <p:nvGraphicFramePr>
          <p:cNvPr id="7" name="Table 6">
            <a:extLst>
              <a:ext uri="{FF2B5EF4-FFF2-40B4-BE49-F238E27FC236}">
                <a16:creationId xmlns:a16="http://schemas.microsoft.com/office/drawing/2014/main" id="{80E2F798-8F5B-E24F-A6C7-75DC0F286149}"/>
              </a:ext>
            </a:extLst>
          </p:cNvPr>
          <p:cNvGraphicFramePr>
            <a:graphicFrameLocks noGrp="1"/>
          </p:cNvGraphicFramePr>
          <p:nvPr>
            <p:extLst>
              <p:ext uri="{D42A27DB-BD31-4B8C-83A1-F6EECF244321}">
                <p14:modId xmlns:p14="http://schemas.microsoft.com/office/powerpoint/2010/main" val="1881338249"/>
              </p:ext>
            </p:extLst>
          </p:nvPr>
        </p:nvGraphicFramePr>
        <p:xfrm>
          <a:off x="5692468" y="1176867"/>
          <a:ext cx="2486332" cy="2966720"/>
        </p:xfrm>
        <a:graphic>
          <a:graphicData uri="http://schemas.openxmlformats.org/drawingml/2006/table">
            <a:tbl>
              <a:tblPr firstRow="1" bandRow="1">
                <a:tableStyleId>{C4B1156A-380E-4F78-BDF5-A606A8083BF9}</a:tableStyleId>
              </a:tblPr>
              <a:tblGrid>
                <a:gridCol w="1638160">
                  <a:extLst>
                    <a:ext uri="{9D8B030D-6E8A-4147-A177-3AD203B41FA5}">
                      <a16:colId xmlns:a16="http://schemas.microsoft.com/office/drawing/2014/main" val="2882977362"/>
                    </a:ext>
                  </a:extLst>
                </a:gridCol>
                <a:gridCol w="441772">
                  <a:extLst>
                    <a:ext uri="{9D8B030D-6E8A-4147-A177-3AD203B41FA5}">
                      <a16:colId xmlns:a16="http://schemas.microsoft.com/office/drawing/2014/main" val="8069413"/>
                    </a:ext>
                  </a:extLst>
                </a:gridCol>
                <a:gridCol w="406400">
                  <a:extLst>
                    <a:ext uri="{9D8B030D-6E8A-4147-A177-3AD203B41FA5}">
                      <a16:colId xmlns:a16="http://schemas.microsoft.com/office/drawing/2014/main" val="3629796291"/>
                    </a:ext>
                  </a:extLst>
                </a:gridCol>
              </a:tblGrid>
              <a:tr h="370840">
                <a:tc>
                  <a:txBody>
                    <a:bodyPr/>
                    <a:lstStyle/>
                    <a:p>
                      <a:pPr algn="l" fontAlgn="b"/>
                      <a:r>
                        <a:rPr lang="en-GB" sz="1200" u="none" strike="noStrike">
                          <a:effectLst/>
                        </a:rPr>
                        <a:t>Home  </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5929537"/>
                  </a:ext>
                </a:extLst>
              </a:tr>
              <a:tr h="370840">
                <a:tc>
                  <a:txBody>
                    <a:bodyPr/>
                    <a:lstStyle/>
                    <a:p>
                      <a:pPr algn="l" fontAlgn="b"/>
                      <a:r>
                        <a:rPr lang="en-GB" sz="1200" u="none" strike="noStrike">
                          <a:effectLst/>
                        </a:rPr>
                        <a:t>Gloucester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0792574"/>
                  </a:ext>
                </a:extLst>
              </a:tr>
              <a:tr h="370840">
                <a:tc>
                  <a:txBody>
                    <a:bodyPr/>
                    <a:lstStyle/>
                    <a:p>
                      <a:pPr algn="l" fontAlgn="b"/>
                      <a:r>
                        <a:rPr lang="en-GB" sz="1200" u="none" strike="noStrike">
                          <a:effectLst/>
                        </a:rPr>
                        <a:t>Cheltenham</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2000947"/>
                  </a:ext>
                </a:extLst>
              </a:tr>
              <a:tr h="370840">
                <a:tc>
                  <a:txBody>
                    <a:bodyPr/>
                    <a:lstStyle/>
                    <a:p>
                      <a:pPr algn="l" fontAlgn="b"/>
                      <a:r>
                        <a:rPr lang="en-GB" sz="1200" u="none" strike="noStrike">
                          <a:effectLst/>
                        </a:rPr>
                        <a:t>Cirencester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4236932"/>
                  </a:ext>
                </a:extLst>
              </a:tr>
              <a:tr h="370840">
                <a:tc>
                  <a:txBody>
                    <a:bodyPr/>
                    <a:lstStyle/>
                    <a:p>
                      <a:pPr algn="l" fontAlgn="b"/>
                      <a:r>
                        <a:rPr lang="en-GB" sz="1200" u="none" strike="noStrike">
                          <a:effectLst/>
                        </a:rPr>
                        <a:t>London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986653"/>
                  </a:ext>
                </a:extLst>
              </a:tr>
              <a:tr h="370840">
                <a:tc>
                  <a:txBody>
                    <a:bodyPr/>
                    <a:lstStyle/>
                    <a:p>
                      <a:pPr algn="l" fontAlgn="b"/>
                      <a:r>
                        <a:rPr lang="en-GB" sz="1200" u="none" strike="noStrike">
                          <a:effectLst/>
                        </a:rPr>
                        <a:t>Burford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9298318"/>
                  </a:ext>
                </a:extLst>
              </a:tr>
              <a:tr h="370840">
                <a:tc>
                  <a:txBody>
                    <a:bodyPr/>
                    <a:lstStyle/>
                    <a:p>
                      <a:pPr algn="l" fontAlgn="b"/>
                      <a:r>
                        <a:rPr lang="en-GB" sz="1200" u="none" strike="noStrike">
                          <a:effectLst/>
                        </a:rPr>
                        <a:t>Swindon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7074900"/>
                  </a:ext>
                </a:extLst>
              </a:tr>
              <a:tr h="370840">
                <a:tc>
                  <a:txBody>
                    <a:bodyPr/>
                    <a:lstStyle/>
                    <a:p>
                      <a:pPr algn="l" fontAlgn="b"/>
                      <a:r>
                        <a:rPr lang="en-GB" sz="1200" u="none" strike="noStrike">
                          <a:effectLst/>
                        </a:rPr>
                        <a:t>Other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1085741"/>
                  </a:ext>
                </a:extLst>
              </a:tr>
            </a:tbl>
          </a:graphicData>
        </a:graphic>
      </p:graphicFrame>
      <p:graphicFrame>
        <p:nvGraphicFramePr>
          <p:cNvPr id="11" name="Chart 10">
            <a:extLst>
              <a:ext uri="{FF2B5EF4-FFF2-40B4-BE49-F238E27FC236}">
                <a16:creationId xmlns:a16="http://schemas.microsoft.com/office/drawing/2014/main" id="{A5D108A8-BA8B-F34F-B8E9-A91A88AB01B0}"/>
              </a:ext>
            </a:extLst>
          </p:cNvPr>
          <p:cNvGraphicFramePr>
            <a:graphicFrameLocks/>
          </p:cNvGraphicFramePr>
          <p:nvPr>
            <p:extLst>
              <p:ext uri="{D42A27DB-BD31-4B8C-83A1-F6EECF244321}">
                <p14:modId xmlns:p14="http://schemas.microsoft.com/office/powerpoint/2010/main" val="1728998530"/>
              </p:ext>
            </p:extLst>
          </p:nvPr>
        </p:nvGraphicFramePr>
        <p:xfrm>
          <a:off x="678268" y="1295934"/>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E4D8D8E2-F5CE-E748-BFEC-AA5CAD9E2AA2}"/>
              </a:ext>
            </a:extLst>
          </p:cNvPr>
          <p:cNvSpPr txBox="1"/>
          <p:nvPr/>
        </p:nvSpPr>
        <p:spPr>
          <a:xfrm>
            <a:off x="275166" y="4432986"/>
            <a:ext cx="8288869" cy="230832"/>
          </a:xfrm>
          <a:prstGeom prst="rect">
            <a:avLst/>
          </a:prstGeom>
          <a:noFill/>
        </p:spPr>
        <p:txBody>
          <a:bodyPr wrap="square" rtlCol="0">
            <a:spAutoFit/>
          </a:bodyPr>
          <a:lstStyle/>
          <a:p>
            <a:pPr algn="ctr"/>
            <a:r>
              <a:rPr lang="en-US" sz="900" b="1">
                <a:solidFill>
                  <a:srgbClr val="FF0000"/>
                </a:solidFill>
                <a:latin typeface="Arial"/>
                <a:cs typeface="Arial"/>
              </a:rPr>
              <a:t>Chart and data table produced by Steering Group from analysis of responses to an open-ended question</a:t>
            </a:r>
          </a:p>
        </p:txBody>
      </p:sp>
    </p:spTree>
    <p:extLst>
      <p:ext uri="{BB962C8B-B14F-4D97-AF65-F5344CB8AC3E}">
        <p14:creationId xmlns:p14="http://schemas.microsoft.com/office/powerpoint/2010/main" val="1185990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01260"/>
            <a:ext cx="8229600" cy="391272"/>
          </a:xfrm>
        </p:spPr>
        <p:txBody>
          <a:bodyPr>
            <a:normAutofit/>
          </a:bodyPr>
          <a:lstStyle/>
          <a:p>
            <a:r>
              <a:rPr sz="1400"/>
              <a:t>Do you run a business from home</a:t>
            </a:r>
            <a:r>
              <a:rPr lang="en-GB" sz="1400"/>
              <a:t>?</a:t>
            </a:r>
            <a:endParaRPr sz="1400"/>
          </a:p>
        </p:txBody>
      </p:sp>
      <p:sp>
        <p:nvSpPr>
          <p:cNvPr id="3" name="Content Placeholder 2"/>
          <p:cNvSpPr>
            <a:spLocks noGrp="1"/>
          </p:cNvSpPr>
          <p:nvPr>
            <p:ph idx="1"/>
          </p:nvPr>
        </p:nvSpPr>
        <p:spPr>
          <a:xfrm>
            <a:off x="115136" y="736649"/>
            <a:ext cx="5332506" cy="347084"/>
          </a:xfrm>
        </p:spPr>
        <p:txBody>
          <a:bodyPr>
            <a:normAutofit fontScale="85000" lnSpcReduction="20000"/>
          </a:bodyPr>
          <a:lstStyle/>
          <a:p>
            <a:r>
              <a:t>Answered: 1</a:t>
            </a:r>
            <a:r>
              <a:rPr lang="en-GB"/>
              <a:t>34 (96%)</a:t>
            </a:r>
            <a:r>
              <a:t>    </a:t>
            </a:r>
            <a:endParaRPr lang="en-GB"/>
          </a:p>
          <a:p>
            <a:r>
              <a:t>Skipped: </a:t>
            </a:r>
            <a:r>
              <a:rPr lang="en-GB"/>
              <a:t>5 (4%)</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26</a:t>
            </a:fld>
            <a:endParaRPr lang="en-US"/>
          </a:p>
        </p:txBody>
      </p:sp>
      <p:sp>
        <p:nvSpPr>
          <p:cNvPr id="7" name="TextBox 6"/>
          <p:cNvSpPr txBox="1"/>
          <p:nvPr/>
        </p:nvSpPr>
        <p:spPr>
          <a:xfrm>
            <a:off x="115135" y="4858881"/>
            <a:ext cx="3111391"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Chart 5">
            <a:extLst>
              <a:ext uri="{FF2B5EF4-FFF2-40B4-BE49-F238E27FC236}">
                <a16:creationId xmlns:a16="http://schemas.microsoft.com/office/drawing/2014/main" id="{7C0F9D5B-427D-3346-863C-09E9730B61B3}"/>
              </a:ext>
            </a:extLst>
          </p:cNvPr>
          <p:cNvGraphicFramePr>
            <a:graphicFrameLocks/>
          </p:cNvGraphicFramePr>
          <p:nvPr>
            <p:extLst>
              <p:ext uri="{D42A27DB-BD31-4B8C-83A1-F6EECF244321}">
                <p14:modId xmlns:p14="http://schemas.microsoft.com/office/powerpoint/2010/main" val="2023219309"/>
              </p:ext>
            </p:extLst>
          </p:nvPr>
        </p:nvGraphicFramePr>
        <p:xfrm>
          <a:off x="1437723" y="1466704"/>
          <a:ext cx="2687331" cy="26501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7B2F96D5-8953-CC45-9519-E3BE2700D0E6}"/>
              </a:ext>
            </a:extLst>
          </p:cNvPr>
          <p:cNvGraphicFramePr>
            <a:graphicFrameLocks noGrp="1"/>
          </p:cNvGraphicFramePr>
          <p:nvPr>
            <p:extLst>
              <p:ext uri="{D42A27DB-BD31-4B8C-83A1-F6EECF244321}">
                <p14:modId xmlns:p14="http://schemas.microsoft.com/office/powerpoint/2010/main" val="828158899"/>
              </p:ext>
            </p:extLst>
          </p:nvPr>
        </p:nvGraphicFramePr>
        <p:xfrm>
          <a:off x="4785841" y="2440805"/>
          <a:ext cx="3108960" cy="741680"/>
        </p:xfrm>
        <a:graphic>
          <a:graphicData uri="http://schemas.openxmlformats.org/drawingml/2006/table">
            <a:tbl>
              <a:tblPr firstRow="1" bandRow="1">
                <a:tableStyleId>{C4B1156A-380E-4F78-BDF5-A606A8083BF9}</a:tableStyleId>
              </a:tblPr>
              <a:tblGrid>
                <a:gridCol w="1036320">
                  <a:extLst>
                    <a:ext uri="{9D8B030D-6E8A-4147-A177-3AD203B41FA5}">
                      <a16:colId xmlns:a16="http://schemas.microsoft.com/office/drawing/2014/main" val="2342707689"/>
                    </a:ext>
                  </a:extLst>
                </a:gridCol>
                <a:gridCol w="1036320">
                  <a:extLst>
                    <a:ext uri="{9D8B030D-6E8A-4147-A177-3AD203B41FA5}">
                      <a16:colId xmlns:a16="http://schemas.microsoft.com/office/drawing/2014/main" val="3421276382"/>
                    </a:ext>
                  </a:extLst>
                </a:gridCol>
                <a:gridCol w="1036320">
                  <a:extLst>
                    <a:ext uri="{9D8B030D-6E8A-4147-A177-3AD203B41FA5}">
                      <a16:colId xmlns:a16="http://schemas.microsoft.com/office/drawing/2014/main" val="781476342"/>
                    </a:ext>
                  </a:extLst>
                </a:gridCol>
              </a:tblGrid>
              <a:tr h="370840">
                <a:tc>
                  <a:txBody>
                    <a:bodyPr/>
                    <a:lstStyle/>
                    <a:p>
                      <a:pPr algn="l"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831256"/>
                  </a:ext>
                </a:extLst>
              </a:tr>
              <a:tr h="370840">
                <a:tc>
                  <a:txBody>
                    <a:bodyPr/>
                    <a:lstStyle/>
                    <a:p>
                      <a:pPr algn="l" fontAlgn="b"/>
                      <a:r>
                        <a:rPr lang="en-GB" sz="1200" u="none" strike="noStrike">
                          <a:effectLst/>
                        </a:rPr>
                        <a:t>No</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88</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63%</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2664357"/>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a:t>Do you see your business staying in the Parish for the next 20 years?</a:t>
            </a:r>
            <a:endParaRPr sz="1400"/>
          </a:p>
        </p:txBody>
      </p:sp>
      <p:sp>
        <p:nvSpPr>
          <p:cNvPr id="3" name="Content Placeholder 2"/>
          <p:cNvSpPr>
            <a:spLocks noGrp="1"/>
          </p:cNvSpPr>
          <p:nvPr>
            <p:ph idx="1"/>
          </p:nvPr>
        </p:nvSpPr>
        <p:spPr>
          <a:xfrm>
            <a:off x="115136" y="736649"/>
            <a:ext cx="5332506" cy="347084"/>
          </a:xfrm>
        </p:spPr>
        <p:txBody>
          <a:bodyPr>
            <a:normAutofit fontScale="85000" lnSpcReduction="20000"/>
          </a:bodyPr>
          <a:lstStyle/>
          <a:p>
            <a:r>
              <a:t>Answered: </a:t>
            </a:r>
            <a:r>
              <a:rPr lang="en-GB"/>
              <a:t>46 (33%)</a:t>
            </a:r>
            <a:r>
              <a:t>    </a:t>
            </a:r>
            <a:endParaRPr lang="en-GB"/>
          </a:p>
          <a:p>
            <a:r>
              <a:t>Skipped: </a:t>
            </a:r>
            <a:r>
              <a:rPr lang="en-GB"/>
              <a:t>93 (67%)</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27</a:t>
            </a:fld>
            <a:endParaRPr lang="en-US"/>
          </a:p>
        </p:txBody>
      </p:sp>
      <p:sp>
        <p:nvSpPr>
          <p:cNvPr id="7" name="TextBox 6"/>
          <p:cNvSpPr txBox="1"/>
          <p:nvPr/>
        </p:nvSpPr>
        <p:spPr>
          <a:xfrm>
            <a:off x="115135" y="4858881"/>
            <a:ext cx="3111391"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Chart 5">
            <a:extLst>
              <a:ext uri="{FF2B5EF4-FFF2-40B4-BE49-F238E27FC236}">
                <a16:creationId xmlns:a16="http://schemas.microsoft.com/office/drawing/2014/main" id="{7C0F9D5B-427D-3346-863C-09E9730B61B3}"/>
              </a:ext>
            </a:extLst>
          </p:cNvPr>
          <p:cNvGraphicFramePr>
            <a:graphicFrameLocks/>
          </p:cNvGraphicFramePr>
          <p:nvPr/>
        </p:nvGraphicFramePr>
        <p:xfrm>
          <a:off x="1437723" y="1466704"/>
          <a:ext cx="2687331" cy="26501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7B2F96D5-8953-CC45-9519-E3BE2700D0E6}"/>
              </a:ext>
            </a:extLst>
          </p:cNvPr>
          <p:cNvGraphicFramePr>
            <a:graphicFrameLocks noGrp="1"/>
          </p:cNvGraphicFramePr>
          <p:nvPr>
            <p:extLst>
              <p:ext uri="{D42A27DB-BD31-4B8C-83A1-F6EECF244321}">
                <p14:modId xmlns:p14="http://schemas.microsoft.com/office/powerpoint/2010/main" val="1640916276"/>
              </p:ext>
            </p:extLst>
          </p:nvPr>
        </p:nvGraphicFramePr>
        <p:xfrm>
          <a:off x="4785841" y="2420927"/>
          <a:ext cx="3108960" cy="741680"/>
        </p:xfrm>
        <a:graphic>
          <a:graphicData uri="http://schemas.openxmlformats.org/drawingml/2006/table">
            <a:tbl>
              <a:tblPr firstRow="1" bandRow="1">
                <a:tableStyleId>{C4B1156A-380E-4F78-BDF5-A606A8083BF9}</a:tableStyleId>
              </a:tblPr>
              <a:tblGrid>
                <a:gridCol w="1036320">
                  <a:extLst>
                    <a:ext uri="{9D8B030D-6E8A-4147-A177-3AD203B41FA5}">
                      <a16:colId xmlns:a16="http://schemas.microsoft.com/office/drawing/2014/main" val="2342707689"/>
                    </a:ext>
                  </a:extLst>
                </a:gridCol>
                <a:gridCol w="1036320">
                  <a:extLst>
                    <a:ext uri="{9D8B030D-6E8A-4147-A177-3AD203B41FA5}">
                      <a16:colId xmlns:a16="http://schemas.microsoft.com/office/drawing/2014/main" val="3421276382"/>
                    </a:ext>
                  </a:extLst>
                </a:gridCol>
                <a:gridCol w="1036320">
                  <a:extLst>
                    <a:ext uri="{9D8B030D-6E8A-4147-A177-3AD203B41FA5}">
                      <a16:colId xmlns:a16="http://schemas.microsoft.com/office/drawing/2014/main" val="781476342"/>
                    </a:ext>
                  </a:extLst>
                </a:gridCol>
              </a:tblGrid>
              <a:tr h="370840">
                <a:tc>
                  <a:txBody>
                    <a:bodyPr/>
                    <a:lstStyle/>
                    <a:p>
                      <a:pPr algn="l" fontAlgn="b"/>
                      <a:r>
                        <a:rPr lang="en-GB" sz="1200" u="none" strike="noStrike">
                          <a:effectLst/>
                        </a:rPr>
                        <a:t>Yes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33</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72%</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831256"/>
                  </a:ext>
                </a:extLst>
              </a:tr>
              <a:tr h="370840">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2664357"/>
                  </a:ext>
                </a:extLst>
              </a:tr>
            </a:tbl>
          </a:graphicData>
        </a:graphic>
      </p:graphicFrame>
      <p:graphicFrame>
        <p:nvGraphicFramePr>
          <p:cNvPr id="8" name="Chart 7">
            <a:extLst>
              <a:ext uri="{FF2B5EF4-FFF2-40B4-BE49-F238E27FC236}">
                <a16:creationId xmlns:a16="http://schemas.microsoft.com/office/drawing/2014/main" id="{FDF63505-A36A-4841-BEEA-8BFE3D4C5F84}"/>
              </a:ext>
            </a:extLst>
          </p:cNvPr>
          <p:cNvGraphicFramePr>
            <a:graphicFrameLocks/>
          </p:cNvGraphicFramePr>
          <p:nvPr>
            <p:extLst>
              <p:ext uri="{D42A27DB-BD31-4B8C-83A1-F6EECF244321}">
                <p14:modId xmlns:p14="http://schemas.microsoft.com/office/powerpoint/2010/main" val="1000197421"/>
              </p:ext>
            </p:extLst>
          </p:nvPr>
        </p:nvGraphicFramePr>
        <p:xfrm>
          <a:off x="776936" y="1365460"/>
          <a:ext cx="2961938" cy="28526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9691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Do you see your business staying in the parish for the next </a:t>
            </a:r>
            <a:r>
              <a:rPr lang="en-GB" sz="1400"/>
              <a:t>2</a:t>
            </a:r>
            <a:r>
              <a:rPr sz="1400"/>
              <a:t>0 years</a:t>
            </a:r>
            <a:r>
              <a:rPr lang="en-GB" sz="1400"/>
              <a:t>, if not why not?</a:t>
            </a:r>
            <a:endParaRPr sz="1400"/>
          </a:p>
        </p:txBody>
      </p:sp>
      <p:sp>
        <p:nvSpPr>
          <p:cNvPr id="3" name="Content Placeholder 2"/>
          <p:cNvSpPr>
            <a:spLocks noGrp="1"/>
          </p:cNvSpPr>
          <p:nvPr>
            <p:ph idx="1"/>
          </p:nvPr>
        </p:nvSpPr>
        <p:spPr>
          <a:xfrm>
            <a:off x="115136" y="736648"/>
            <a:ext cx="5332506" cy="355551"/>
          </a:xfrm>
        </p:spPr>
        <p:txBody>
          <a:bodyPr>
            <a:normAutofit fontScale="92500" lnSpcReduction="20000"/>
          </a:bodyPr>
          <a:lstStyle/>
          <a:p>
            <a:r>
              <a:t>Answered: </a:t>
            </a:r>
            <a:r>
              <a:rPr lang="en-GB"/>
              <a:t>12 (9%)</a:t>
            </a:r>
          </a:p>
          <a:p>
            <a:r>
              <a:t>Skipped: </a:t>
            </a:r>
            <a:r>
              <a:rPr lang="en-GB"/>
              <a:t>127 (91%)</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28</a:t>
            </a:fld>
            <a:endParaRPr lang="en-US"/>
          </a:p>
        </p:txBody>
      </p:sp>
      <p:sp>
        <p:nvSpPr>
          <p:cNvPr id="7" name="TextBox 6"/>
          <p:cNvSpPr txBox="1"/>
          <p:nvPr/>
        </p:nvSpPr>
        <p:spPr>
          <a:xfrm>
            <a:off x="115135" y="4858881"/>
            <a:ext cx="2966732"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8" name="TextBox 7"/>
          <p:cNvSpPr txBox="1"/>
          <p:nvPr/>
        </p:nvSpPr>
        <p:spPr>
          <a:xfrm>
            <a:off x="737419" y="1335072"/>
            <a:ext cx="7477434" cy="830997"/>
          </a:xfrm>
          <a:prstGeom prst="rect">
            <a:avLst/>
          </a:prstGeom>
          <a:noFill/>
        </p:spPr>
        <p:txBody>
          <a:bodyPr wrap="square" rtlCol="0">
            <a:spAutoFit/>
          </a:bodyPr>
          <a:lstStyle/>
          <a:p>
            <a:r>
              <a:rPr lang="en-US" sz="1200">
                <a:latin typeface="Arial" panose="020B0604020202020204" pitchFamily="34" charset="0"/>
                <a:cs typeface="Arial" panose="020B0604020202020204" pitchFamily="34" charset="0"/>
              </a:rPr>
              <a:t>Those who did not see their business staying for the next 20 years answered why this was:</a:t>
            </a:r>
          </a:p>
          <a:p>
            <a:pPr marL="285750" indent="-285750">
              <a:buFont typeface="Arial" panose="020B0604020202020204" pitchFamily="34" charset="0"/>
              <a:buChar char="•"/>
            </a:pPr>
            <a:r>
              <a:rPr lang="en-US" sz="1200">
                <a:latin typeface="Arial" panose="020B0604020202020204" pitchFamily="34" charset="0"/>
                <a:cs typeface="Arial" panose="020B0604020202020204" pitchFamily="34" charset="0"/>
              </a:rPr>
              <a:t>17% (2) answers indicated that there were no facilities for start-ups, business units or  facilities for businesses to grow.</a:t>
            </a:r>
          </a:p>
          <a:p>
            <a:pPr marL="285750" indent="-285750">
              <a:buFont typeface="Arial" panose="020B0604020202020204" pitchFamily="34" charset="0"/>
              <a:buChar char="•"/>
            </a:pPr>
            <a:r>
              <a:rPr lang="en-US" sz="1200">
                <a:latin typeface="Arial" panose="020B0604020202020204" pitchFamily="34" charset="0"/>
                <a:cs typeface="Arial" panose="020B0604020202020204" pitchFamily="34" charset="0"/>
              </a:rPr>
              <a:t>83% (10) answers indicated that the owners would be retiring.</a:t>
            </a:r>
          </a:p>
        </p:txBody>
      </p:sp>
      <p:sp>
        <p:nvSpPr>
          <p:cNvPr id="9" name="TextBox 8">
            <a:extLst>
              <a:ext uri="{FF2B5EF4-FFF2-40B4-BE49-F238E27FC236}">
                <a16:creationId xmlns:a16="http://schemas.microsoft.com/office/drawing/2014/main" id="{E58B49B4-9B42-0742-A7F8-A3D39AAAB115}"/>
              </a:ext>
            </a:extLst>
          </p:cNvPr>
          <p:cNvSpPr txBox="1"/>
          <p:nvPr/>
        </p:nvSpPr>
        <p:spPr>
          <a:xfrm>
            <a:off x="331701" y="4152936"/>
            <a:ext cx="8288869" cy="507831"/>
          </a:xfrm>
          <a:prstGeom prst="rect">
            <a:avLst/>
          </a:prstGeom>
          <a:noFill/>
        </p:spPr>
        <p:txBody>
          <a:bodyPr wrap="square" rtlCol="0">
            <a:spAutoFit/>
          </a:bodyPr>
          <a:lstStyle/>
          <a:p>
            <a:pPr algn="ctr"/>
            <a:r>
              <a:rPr lang="en-US" sz="900" b="1" dirty="0">
                <a:solidFill>
                  <a:srgbClr val="FF0000"/>
                </a:solidFill>
                <a:latin typeface="Arial"/>
                <a:cs typeface="Arial"/>
              </a:rPr>
              <a:t>Analysis by the Steering Committee from the responses to an open-ended question. The verbatim answers of all respondents may be found on the </a:t>
            </a:r>
            <a:r>
              <a:rPr lang="en-US" sz="900" b="1" dirty="0" err="1">
                <a:solidFill>
                  <a:srgbClr val="FF0000"/>
                </a:solidFill>
                <a:latin typeface="Arial"/>
                <a:cs typeface="Arial"/>
              </a:rPr>
              <a:t>Neighbourhood</a:t>
            </a:r>
            <a:r>
              <a:rPr lang="en-US" sz="900" b="1" dirty="0">
                <a:solidFill>
                  <a:srgbClr val="FF0000"/>
                </a:solidFill>
                <a:latin typeface="Arial"/>
                <a:cs typeface="Arial"/>
              </a:rPr>
              <a:t> Plan page of the village website in the document “ First Consultation Questionnaire Raw Data”</a:t>
            </a:r>
          </a:p>
          <a:p>
            <a:pPr algn="ctr"/>
            <a:endParaRPr lang="en-US" sz="900" b="1" dirty="0">
              <a:solidFill>
                <a:srgbClr val="FF0000"/>
              </a:solidFill>
              <a:latin typeface="Arial"/>
              <a:cs typeface="Arial"/>
            </a:endParaRPr>
          </a:p>
        </p:txBody>
      </p:sp>
    </p:spTree>
    <p:extLst>
      <p:ext uri="{BB962C8B-B14F-4D97-AF65-F5344CB8AC3E}">
        <p14:creationId xmlns:p14="http://schemas.microsoft.com/office/powerpoint/2010/main" val="2234583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40122"/>
            <a:ext cx="8229600" cy="391272"/>
          </a:xfrm>
        </p:spPr>
        <p:txBody>
          <a:bodyPr>
            <a:normAutofit fontScale="90000"/>
          </a:bodyPr>
          <a:lstStyle/>
          <a:p>
            <a:r>
              <a:rPr lang="en-GB" sz="1600" dirty="0"/>
              <a:t>Other ways to improve </a:t>
            </a:r>
            <a:r>
              <a:rPr lang="en-GB" sz="1600" dirty="0" err="1"/>
              <a:t>Chedworth's</a:t>
            </a:r>
            <a:r>
              <a:rPr lang="en-GB" sz="1600" dirty="0"/>
              <a:t> economy and ability to offer employment</a:t>
            </a:r>
            <a:r>
              <a:rPr lang="en-GB" dirty="0"/>
              <a:t>…..</a:t>
            </a:r>
            <a:endParaRPr sz="1400" dirty="0"/>
          </a:p>
        </p:txBody>
      </p:sp>
      <p:sp>
        <p:nvSpPr>
          <p:cNvPr id="3" name="Content Placeholder 2"/>
          <p:cNvSpPr>
            <a:spLocks noGrp="1"/>
          </p:cNvSpPr>
          <p:nvPr>
            <p:ph idx="1"/>
          </p:nvPr>
        </p:nvSpPr>
        <p:spPr>
          <a:xfrm>
            <a:off x="115136" y="736649"/>
            <a:ext cx="5332506" cy="338618"/>
          </a:xfrm>
        </p:spPr>
        <p:txBody>
          <a:bodyPr>
            <a:normAutofit fontScale="85000" lnSpcReduction="20000"/>
          </a:bodyPr>
          <a:lstStyle/>
          <a:p>
            <a:r>
              <a:t>Answered: </a:t>
            </a:r>
            <a:r>
              <a:rPr lang="en-GB"/>
              <a:t>54 (39%)</a:t>
            </a:r>
            <a:r>
              <a:t>    </a:t>
            </a:r>
            <a:endParaRPr lang="en-GB"/>
          </a:p>
          <a:p>
            <a:r>
              <a:t>Skipped: </a:t>
            </a:r>
            <a:r>
              <a:rPr lang="en-GB"/>
              <a:t>85 (61%)</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29</a:t>
            </a:fld>
            <a:endParaRPr lang="en-US"/>
          </a:p>
        </p:txBody>
      </p:sp>
      <p:sp>
        <p:nvSpPr>
          <p:cNvPr id="6" name="TextBox 5"/>
          <p:cNvSpPr txBox="1"/>
          <p:nvPr/>
        </p:nvSpPr>
        <p:spPr>
          <a:xfrm>
            <a:off x="115135" y="4858881"/>
            <a:ext cx="3055768"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8" name="TextBox 7"/>
          <p:cNvSpPr txBox="1"/>
          <p:nvPr/>
        </p:nvSpPr>
        <p:spPr>
          <a:xfrm>
            <a:off x="1232452" y="1176867"/>
            <a:ext cx="7675481" cy="3554819"/>
          </a:xfrm>
          <a:prstGeom prst="rect">
            <a:avLst/>
          </a:prstGeom>
          <a:noFill/>
        </p:spPr>
        <p:txBody>
          <a:bodyPr wrap="square" rtlCol="0">
            <a:spAutoFit/>
          </a:bodyPr>
          <a:lstStyle/>
          <a:p>
            <a:pPr algn="just"/>
            <a:r>
              <a:rPr lang="en-US" sz="1200" b="1" dirty="0">
                <a:solidFill>
                  <a:schemeClr val="tx1">
                    <a:lumMod val="75000"/>
                    <a:lumOff val="25000"/>
                  </a:schemeClr>
                </a:solidFill>
                <a:latin typeface="Arial"/>
                <a:cs typeface="Arial"/>
              </a:rPr>
              <a:t>There was a wide spread of opinion expressed by 39% of the respondents who chose to answer this question.</a:t>
            </a:r>
            <a:endParaRPr lang="en-US" sz="1200" dirty="0">
              <a:solidFill>
                <a:schemeClr val="tx1">
                  <a:lumMod val="75000"/>
                  <a:lumOff val="25000"/>
                </a:schemeClr>
              </a:solidFill>
              <a:latin typeface="Arial"/>
              <a:cs typeface="Arial"/>
            </a:endParaRPr>
          </a:p>
          <a:p>
            <a:pPr algn="just"/>
            <a:endParaRPr lang="en-US" sz="1200" dirty="0">
              <a:solidFill>
                <a:schemeClr val="tx1">
                  <a:lumMod val="75000"/>
                  <a:lumOff val="25000"/>
                </a:schemeClr>
              </a:solidFill>
              <a:latin typeface="Arial"/>
              <a:cs typeface="Arial"/>
            </a:endParaRPr>
          </a:p>
          <a:p>
            <a:pPr algn="just"/>
            <a:r>
              <a:rPr lang="en-US" sz="1200" dirty="0">
                <a:solidFill>
                  <a:schemeClr val="tx1">
                    <a:lumMod val="75000"/>
                    <a:lumOff val="25000"/>
                  </a:schemeClr>
                </a:solidFill>
                <a:latin typeface="Arial"/>
                <a:cs typeface="Arial"/>
              </a:rPr>
              <a:t>The following observations were made:</a:t>
            </a:r>
          </a:p>
          <a:p>
            <a:pPr marL="171450" indent="-171450" algn="just">
              <a:buFont typeface="Arial" panose="020B0604020202020204" pitchFamily="34" charset="0"/>
              <a:buChar char="•"/>
            </a:pPr>
            <a:r>
              <a:rPr lang="en-US" sz="1200" dirty="0">
                <a:solidFill>
                  <a:schemeClr val="tx1">
                    <a:lumMod val="75000"/>
                    <a:lumOff val="25000"/>
                  </a:schemeClr>
                </a:solidFill>
                <a:latin typeface="Arial"/>
                <a:cs typeface="Arial"/>
              </a:rPr>
              <a:t>There is a need for a farm shop /village shop (39% of the respondents)</a:t>
            </a:r>
          </a:p>
          <a:p>
            <a:pPr marL="171450" indent="-171450" algn="just">
              <a:buFont typeface="Arial" panose="020B0604020202020204" pitchFamily="34" charset="0"/>
              <a:buChar char="•"/>
            </a:pPr>
            <a:r>
              <a:rPr lang="en-US" sz="1200" dirty="0">
                <a:solidFill>
                  <a:schemeClr val="tx1">
                    <a:lumMod val="75000"/>
                    <a:lumOff val="25000"/>
                  </a:schemeClr>
                </a:solidFill>
                <a:latin typeface="Arial"/>
                <a:cs typeface="Arial"/>
              </a:rPr>
              <a:t>Nothing should be done to improve </a:t>
            </a:r>
            <a:r>
              <a:rPr lang="en-US" sz="1200" dirty="0" err="1">
                <a:solidFill>
                  <a:schemeClr val="tx1">
                    <a:lumMod val="75000"/>
                    <a:lumOff val="25000"/>
                  </a:schemeClr>
                </a:solidFill>
                <a:latin typeface="Arial"/>
                <a:cs typeface="Arial"/>
              </a:rPr>
              <a:t>Chedworth</a:t>
            </a:r>
            <a:r>
              <a:rPr lang="en-US" sz="1200" dirty="0">
                <a:solidFill>
                  <a:schemeClr val="tx1">
                    <a:lumMod val="75000"/>
                    <a:lumOff val="25000"/>
                  </a:schemeClr>
                </a:solidFill>
                <a:latin typeface="Arial"/>
                <a:cs typeface="Arial"/>
              </a:rPr>
              <a:t> Parish’s economy or ability to offer employment (18% of the respondents)</a:t>
            </a:r>
          </a:p>
          <a:p>
            <a:pPr marL="171450" indent="-171450" algn="just">
              <a:buFont typeface="Arial" panose="020B0604020202020204" pitchFamily="34" charset="0"/>
              <a:buChar char="•"/>
            </a:pPr>
            <a:r>
              <a:rPr lang="en-US" sz="1200" dirty="0">
                <a:solidFill>
                  <a:schemeClr val="tx1">
                    <a:lumMod val="75000"/>
                    <a:lumOff val="25000"/>
                  </a:schemeClr>
                </a:solidFill>
                <a:latin typeface="Arial"/>
                <a:cs typeface="Arial"/>
              </a:rPr>
              <a:t>Small commercial units or business units in old farm buildings should be built (8%)</a:t>
            </a:r>
          </a:p>
          <a:p>
            <a:pPr marL="171450" indent="-171450" algn="just">
              <a:buFont typeface="Arial" panose="020B0604020202020204" pitchFamily="34" charset="0"/>
              <a:buChar char="•"/>
            </a:pPr>
            <a:r>
              <a:rPr lang="en-US" sz="1200" dirty="0">
                <a:solidFill>
                  <a:schemeClr val="tx1">
                    <a:lumMod val="75000"/>
                    <a:lumOff val="25000"/>
                  </a:schemeClr>
                </a:solidFill>
                <a:latin typeface="Arial"/>
                <a:cs typeface="Arial"/>
              </a:rPr>
              <a:t>Housing should be built (affordable homes, homes of architectural merit, live-work units)  (8%)</a:t>
            </a:r>
          </a:p>
          <a:p>
            <a:pPr marL="171450" indent="-171450" algn="just">
              <a:buFont typeface="Arial" panose="020B0604020202020204" pitchFamily="34" charset="0"/>
              <a:buChar char="•"/>
            </a:pPr>
            <a:r>
              <a:rPr lang="en-US" sz="1200" dirty="0">
                <a:solidFill>
                  <a:schemeClr val="tx1">
                    <a:lumMod val="75000"/>
                    <a:lumOff val="25000"/>
                  </a:schemeClr>
                </a:solidFill>
                <a:latin typeface="Arial"/>
                <a:cs typeface="Arial"/>
              </a:rPr>
              <a:t>The Parish’s broadband/ </a:t>
            </a:r>
            <a:r>
              <a:rPr lang="en-US" sz="1200" dirty="0" err="1">
                <a:solidFill>
                  <a:schemeClr val="tx1">
                    <a:lumMod val="75000"/>
                    <a:lumOff val="25000"/>
                  </a:schemeClr>
                </a:solidFill>
                <a:latin typeface="Arial"/>
                <a:cs typeface="Arial"/>
              </a:rPr>
              <a:t>gigaclear</a:t>
            </a:r>
            <a:r>
              <a:rPr lang="en-US" sz="1200" dirty="0">
                <a:solidFill>
                  <a:schemeClr val="tx1">
                    <a:lumMod val="75000"/>
                    <a:lumOff val="25000"/>
                  </a:schemeClr>
                </a:solidFill>
                <a:latin typeface="Arial"/>
                <a:cs typeface="Arial"/>
              </a:rPr>
              <a:t> facilities already enable employment/business  (8%)</a:t>
            </a:r>
          </a:p>
          <a:p>
            <a:pPr marL="171450" indent="-171450" algn="just">
              <a:buFont typeface="Arial" panose="020B0604020202020204" pitchFamily="34" charset="0"/>
              <a:buChar char="•"/>
            </a:pPr>
            <a:r>
              <a:rPr lang="en-US" sz="1200" dirty="0">
                <a:solidFill>
                  <a:schemeClr val="tx1">
                    <a:lumMod val="75000"/>
                    <a:lumOff val="25000"/>
                  </a:schemeClr>
                </a:solidFill>
                <a:latin typeface="Arial"/>
                <a:cs typeface="Arial"/>
              </a:rPr>
              <a:t>Tourism (boutique hotel, improved parking) (7%)</a:t>
            </a:r>
          </a:p>
          <a:p>
            <a:pPr marL="171450" indent="-171450" algn="just">
              <a:buFont typeface="Arial" panose="020B0604020202020204" pitchFamily="34" charset="0"/>
              <a:buChar char="•"/>
            </a:pPr>
            <a:r>
              <a:rPr lang="en-US" sz="1200" dirty="0">
                <a:solidFill>
                  <a:schemeClr val="tx1">
                    <a:lumMod val="75000"/>
                    <a:lumOff val="25000"/>
                  </a:schemeClr>
                </a:solidFill>
                <a:latin typeface="Arial"/>
                <a:cs typeface="Arial"/>
              </a:rPr>
              <a:t>Transport needs to be developed (3%)</a:t>
            </a:r>
          </a:p>
          <a:p>
            <a:pPr algn="just"/>
            <a:endParaRPr lang="en-US" sz="1200" dirty="0">
              <a:solidFill>
                <a:schemeClr val="tx1">
                  <a:lumMod val="75000"/>
                  <a:lumOff val="25000"/>
                </a:schemeClr>
              </a:solidFill>
              <a:latin typeface="Arial"/>
              <a:cs typeface="Arial"/>
            </a:endParaRPr>
          </a:p>
          <a:p>
            <a:pPr marL="171450" indent="-171450">
              <a:buFontTx/>
              <a:buChar char="-"/>
            </a:pPr>
            <a:endParaRPr lang="en-US" sz="1200" dirty="0">
              <a:latin typeface="Arial"/>
              <a:cs typeface="Arial"/>
            </a:endParaRPr>
          </a:p>
          <a:p>
            <a:pPr algn="ctr"/>
            <a:endParaRPr lang="en-US" sz="900" b="1" dirty="0">
              <a:solidFill>
                <a:srgbClr val="FF0000"/>
              </a:solidFill>
              <a:latin typeface="Arial"/>
              <a:cs typeface="Arial"/>
            </a:endParaRPr>
          </a:p>
          <a:p>
            <a:pPr algn="ctr"/>
            <a:r>
              <a:rPr lang="en-US" sz="900" b="1" dirty="0">
                <a:solidFill>
                  <a:srgbClr val="FF0000"/>
                </a:solidFill>
                <a:latin typeface="Arial"/>
                <a:cs typeface="Arial"/>
              </a:rPr>
              <a:t>The verbatim answers of all respondents may be found on the </a:t>
            </a:r>
            <a:r>
              <a:rPr lang="en-US" sz="900" b="1" dirty="0" err="1">
                <a:solidFill>
                  <a:srgbClr val="FF0000"/>
                </a:solidFill>
                <a:latin typeface="Arial"/>
                <a:cs typeface="Arial"/>
              </a:rPr>
              <a:t>Neighbourhood</a:t>
            </a:r>
            <a:r>
              <a:rPr lang="en-US" sz="900" b="1" dirty="0">
                <a:solidFill>
                  <a:srgbClr val="FF0000"/>
                </a:solidFill>
                <a:latin typeface="Arial"/>
                <a:cs typeface="Arial"/>
              </a:rPr>
              <a:t> Plan page of the village website</a:t>
            </a:r>
          </a:p>
          <a:p>
            <a:pPr algn="ctr"/>
            <a:r>
              <a:rPr lang="en-US" sz="900" b="1" dirty="0">
                <a:solidFill>
                  <a:srgbClr val="FF0000"/>
                </a:solidFill>
                <a:latin typeface="Arial"/>
                <a:cs typeface="Arial"/>
              </a:rPr>
              <a:t>in the document “First Consultation Questionnaire Raw Data”</a:t>
            </a:r>
          </a:p>
          <a:p>
            <a:r>
              <a:rPr lang="en-US" sz="1200" dirty="0">
                <a:latin typeface="Arial"/>
                <a:cs typeface="Arial"/>
              </a:rPr>
              <a:t> </a:t>
            </a:r>
          </a:p>
          <a:p>
            <a:endParaRPr lang="en-US" dirty="0"/>
          </a:p>
        </p:txBody>
      </p:sp>
    </p:spTree>
    <p:extLst>
      <p:ext uri="{BB962C8B-B14F-4D97-AF65-F5344CB8AC3E}">
        <p14:creationId xmlns:p14="http://schemas.microsoft.com/office/powerpoint/2010/main" val="913921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Please indicate your gender</a:t>
            </a:r>
          </a:p>
        </p:txBody>
      </p:sp>
      <p:sp>
        <p:nvSpPr>
          <p:cNvPr id="3" name="Content Placeholder 2"/>
          <p:cNvSpPr>
            <a:spLocks noGrp="1"/>
          </p:cNvSpPr>
          <p:nvPr>
            <p:ph idx="1"/>
          </p:nvPr>
        </p:nvSpPr>
        <p:spPr>
          <a:xfrm>
            <a:off x="115136" y="736649"/>
            <a:ext cx="5332506" cy="347346"/>
          </a:xfrm>
        </p:spPr>
        <p:txBody>
          <a:bodyPr>
            <a:normAutofit fontScale="85000" lnSpcReduction="20000"/>
          </a:bodyPr>
          <a:lstStyle/>
          <a:p>
            <a:r>
              <a:t>Answered: 13</a:t>
            </a:r>
            <a:r>
              <a:rPr lang="en-GB"/>
              <a:t>6</a:t>
            </a:r>
            <a:r>
              <a:t>  </a:t>
            </a:r>
            <a:endParaRPr lang="en-GB"/>
          </a:p>
          <a:p>
            <a:r>
              <a:t>Skipped: </a:t>
            </a:r>
            <a:r>
              <a:rPr lang="en-GB"/>
              <a:t>3 (2%)</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a:t>
            </a:fld>
            <a:endParaRPr lang="en-US"/>
          </a:p>
        </p:txBody>
      </p:sp>
      <p:sp>
        <p:nvSpPr>
          <p:cNvPr id="7" name="TextBox 6"/>
          <p:cNvSpPr txBox="1"/>
          <p:nvPr/>
        </p:nvSpPr>
        <p:spPr>
          <a:xfrm>
            <a:off x="115135" y="4858881"/>
            <a:ext cx="2974906"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8" name="Chart 7">
            <a:extLst>
              <a:ext uri="{FF2B5EF4-FFF2-40B4-BE49-F238E27FC236}">
                <a16:creationId xmlns:a16="http://schemas.microsoft.com/office/drawing/2014/main" id="{CA5117CB-8B8F-354A-9200-7F8BCDC6496C}"/>
              </a:ext>
            </a:extLst>
          </p:cNvPr>
          <p:cNvGraphicFramePr>
            <a:graphicFrameLocks/>
          </p:cNvGraphicFramePr>
          <p:nvPr>
            <p:extLst>
              <p:ext uri="{D42A27DB-BD31-4B8C-83A1-F6EECF244321}">
                <p14:modId xmlns:p14="http://schemas.microsoft.com/office/powerpoint/2010/main" val="3771229270"/>
              </p:ext>
            </p:extLst>
          </p:nvPr>
        </p:nvGraphicFramePr>
        <p:xfrm>
          <a:off x="115135" y="1420167"/>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B46474B1-3738-6748-8AC6-D6EF38CD2A62}"/>
              </a:ext>
            </a:extLst>
          </p:cNvPr>
          <p:cNvGraphicFramePr>
            <a:graphicFrameLocks noGrp="1"/>
          </p:cNvGraphicFramePr>
          <p:nvPr>
            <p:extLst>
              <p:ext uri="{D42A27DB-BD31-4B8C-83A1-F6EECF244321}">
                <p14:modId xmlns:p14="http://schemas.microsoft.com/office/powerpoint/2010/main" val="93561387"/>
              </p:ext>
            </p:extLst>
          </p:nvPr>
        </p:nvGraphicFramePr>
        <p:xfrm>
          <a:off x="4448175" y="2015490"/>
          <a:ext cx="3998752" cy="1112520"/>
        </p:xfrm>
        <a:graphic>
          <a:graphicData uri="http://schemas.openxmlformats.org/drawingml/2006/table">
            <a:tbl>
              <a:tblPr firstRow="1" bandRow="1">
                <a:tableStyleId>{C4B1156A-380E-4F78-BDF5-A606A8083BF9}</a:tableStyleId>
              </a:tblPr>
              <a:tblGrid>
                <a:gridCol w="1496977">
                  <a:extLst>
                    <a:ext uri="{9D8B030D-6E8A-4147-A177-3AD203B41FA5}">
                      <a16:colId xmlns:a16="http://schemas.microsoft.com/office/drawing/2014/main" val="1178765689"/>
                    </a:ext>
                  </a:extLst>
                </a:gridCol>
                <a:gridCol w="1227173">
                  <a:extLst>
                    <a:ext uri="{9D8B030D-6E8A-4147-A177-3AD203B41FA5}">
                      <a16:colId xmlns:a16="http://schemas.microsoft.com/office/drawing/2014/main" val="2365371746"/>
                    </a:ext>
                  </a:extLst>
                </a:gridCol>
                <a:gridCol w="1274602">
                  <a:extLst>
                    <a:ext uri="{9D8B030D-6E8A-4147-A177-3AD203B41FA5}">
                      <a16:colId xmlns:a16="http://schemas.microsoft.com/office/drawing/2014/main" val="547147607"/>
                    </a:ext>
                  </a:extLst>
                </a:gridCol>
              </a:tblGrid>
              <a:tr h="370840">
                <a:tc>
                  <a:txBody>
                    <a:bodyPr/>
                    <a:lstStyle/>
                    <a:p>
                      <a:pPr algn="ctr" fontAlgn="b"/>
                      <a:r>
                        <a:rPr lang="en-US" sz="800" b="0" u="none" strike="noStrike">
                          <a:effectLst/>
                        </a:rPr>
                        <a:t>Male</a:t>
                      </a:r>
                      <a:endParaRPr lang="en-US" sz="800" b="0" i="0" u="none" strike="noStrike">
                        <a:solidFill>
                          <a:srgbClr val="333333"/>
                        </a:solidFill>
                        <a:effectLst/>
                        <a:latin typeface="Arial"/>
                        <a:cs typeface="Arial"/>
                      </a:endParaRPr>
                    </a:p>
                  </a:txBody>
                  <a:tcPr marL="12700" marR="12700" marT="12700" marB="0"/>
                </a:tc>
                <a:tc>
                  <a:txBody>
                    <a:bodyPr/>
                    <a:lstStyle/>
                    <a:p>
                      <a:pPr algn="ctr" fontAlgn="b"/>
                      <a:r>
                        <a:rPr lang="en-GB" sz="800" b="0" u="none" strike="noStrike">
                          <a:effectLst/>
                        </a:rPr>
                        <a:t>41%</a:t>
                      </a:r>
                      <a:endParaRPr lang="mr-IN" sz="800" b="0" i="0" u="none" strike="noStrike">
                        <a:solidFill>
                          <a:srgbClr val="333333"/>
                        </a:solidFill>
                        <a:effectLst/>
                        <a:latin typeface="Arial"/>
                        <a:cs typeface="Arial"/>
                      </a:endParaRPr>
                    </a:p>
                  </a:txBody>
                  <a:tcPr marL="12700" marR="12700" marT="12700" marB="0"/>
                </a:tc>
                <a:tc>
                  <a:txBody>
                    <a:bodyPr/>
                    <a:lstStyle/>
                    <a:p>
                      <a:pPr algn="ctr" fontAlgn="b"/>
                      <a:r>
                        <a:rPr lang="en-US" sz="800" b="0" u="none" strike="noStrike">
                          <a:effectLst/>
                        </a:rPr>
                        <a:t>57</a:t>
                      </a:r>
                      <a:endParaRPr lang="en-US" sz="800" b="0" i="0" u="none" strike="noStrike">
                        <a:solidFill>
                          <a:srgbClr val="333333"/>
                        </a:solidFill>
                        <a:effectLst/>
                        <a:latin typeface="Arial"/>
                        <a:cs typeface="Arial"/>
                      </a:endParaRPr>
                    </a:p>
                  </a:txBody>
                  <a:tcPr marL="12700" marR="12700" marT="12700" marB="0"/>
                </a:tc>
                <a:extLst>
                  <a:ext uri="{0D108BD9-81ED-4DB2-BD59-A6C34878D82A}">
                    <a16:rowId xmlns:a16="http://schemas.microsoft.com/office/drawing/2014/main" val="408789608"/>
                  </a:ext>
                </a:extLst>
              </a:tr>
              <a:tr h="370840">
                <a:tc>
                  <a:txBody>
                    <a:bodyPr/>
                    <a:lstStyle/>
                    <a:p>
                      <a:pPr algn="ctr" fontAlgn="b"/>
                      <a:r>
                        <a:rPr lang="en-US" sz="800" b="1" u="none" strike="noStrike">
                          <a:effectLst/>
                        </a:rPr>
                        <a:t>Female</a:t>
                      </a:r>
                      <a:endParaRPr lang="en-US" sz="800" b="1" i="0" u="none" strike="noStrike">
                        <a:solidFill>
                          <a:srgbClr val="333333"/>
                        </a:solidFill>
                        <a:effectLst/>
                        <a:latin typeface="Arial"/>
                        <a:cs typeface="Arial"/>
                      </a:endParaRPr>
                    </a:p>
                  </a:txBody>
                  <a:tcPr marL="12700" marR="12700" marT="12700" marB="0"/>
                </a:tc>
                <a:tc>
                  <a:txBody>
                    <a:bodyPr/>
                    <a:lstStyle/>
                    <a:p>
                      <a:pPr algn="ctr" fontAlgn="b"/>
                      <a:r>
                        <a:rPr lang="en-GB" sz="800" b="1" u="none" strike="noStrike">
                          <a:effectLst/>
                        </a:rPr>
                        <a:t>48%</a:t>
                      </a:r>
                      <a:endParaRPr lang="mr-IN" sz="800" b="1" i="0" u="none" strike="noStrike">
                        <a:solidFill>
                          <a:srgbClr val="333333"/>
                        </a:solidFill>
                        <a:effectLst/>
                        <a:latin typeface="Arial"/>
                        <a:cs typeface="Arial"/>
                      </a:endParaRPr>
                    </a:p>
                  </a:txBody>
                  <a:tcPr marL="12700" marR="12700" marT="12700" marB="0"/>
                </a:tc>
                <a:tc>
                  <a:txBody>
                    <a:bodyPr/>
                    <a:lstStyle/>
                    <a:p>
                      <a:pPr algn="ctr" fontAlgn="b"/>
                      <a:r>
                        <a:rPr lang="en-US" sz="800" b="1" u="none" strike="noStrike">
                          <a:effectLst/>
                        </a:rPr>
                        <a:t>67</a:t>
                      </a:r>
                      <a:endParaRPr lang="en-US" sz="800" b="1" i="0" u="none" strike="noStrike">
                        <a:solidFill>
                          <a:srgbClr val="333333"/>
                        </a:solidFill>
                        <a:effectLst/>
                        <a:latin typeface="Arial"/>
                        <a:cs typeface="Arial"/>
                      </a:endParaRPr>
                    </a:p>
                  </a:txBody>
                  <a:tcPr marL="12700" marR="12700" marT="12700" marB="0"/>
                </a:tc>
                <a:extLst>
                  <a:ext uri="{0D108BD9-81ED-4DB2-BD59-A6C34878D82A}">
                    <a16:rowId xmlns:a16="http://schemas.microsoft.com/office/drawing/2014/main" val="93412940"/>
                  </a:ext>
                </a:extLst>
              </a:tr>
              <a:tr h="370840">
                <a:tc>
                  <a:txBody>
                    <a:bodyPr/>
                    <a:lstStyle/>
                    <a:p>
                      <a:pPr algn="ctr" fontAlgn="b"/>
                      <a:r>
                        <a:rPr lang="en-US" sz="800" u="none" strike="noStrike">
                          <a:effectLst/>
                        </a:rPr>
                        <a:t>Prefer Not to Say</a:t>
                      </a:r>
                      <a:endParaRPr lang="en-US" sz="800" b="0" i="0" u="none" strike="noStrike">
                        <a:solidFill>
                          <a:srgbClr val="333333"/>
                        </a:solidFill>
                        <a:effectLst/>
                        <a:latin typeface="Arial"/>
                        <a:cs typeface="Arial"/>
                      </a:endParaRPr>
                    </a:p>
                  </a:txBody>
                  <a:tcPr marL="12700" marR="12700" marT="12700" marB="0"/>
                </a:tc>
                <a:tc>
                  <a:txBody>
                    <a:bodyPr/>
                    <a:lstStyle/>
                    <a:p>
                      <a:pPr algn="ctr" fontAlgn="b"/>
                      <a:r>
                        <a:rPr lang="en-GB" sz="800" u="none" strike="noStrike">
                          <a:effectLst/>
                        </a:rPr>
                        <a:t>9%</a:t>
                      </a:r>
                      <a:endParaRPr lang="mr-IN" sz="800" b="0" i="0" u="none" strike="noStrike">
                        <a:solidFill>
                          <a:srgbClr val="333333"/>
                        </a:solidFill>
                        <a:effectLst/>
                        <a:latin typeface="Arial"/>
                        <a:cs typeface="Arial"/>
                      </a:endParaRPr>
                    </a:p>
                  </a:txBody>
                  <a:tcPr marL="12700" marR="12700" marT="12700" marB="0"/>
                </a:tc>
                <a:tc>
                  <a:txBody>
                    <a:bodyPr/>
                    <a:lstStyle/>
                    <a:p>
                      <a:pPr algn="ctr" fontAlgn="b"/>
                      <a:r>
                        <a:rPr lang="en-US" sz="800" u="none" strike="noStrike">
                          <a:effectLst/>
                        </a:rPr>
                        <a:t>12</a:t>
                      </a:r>
                      <a:endParaRPr lang="en-US" sz="800" b="0" i="0" u="none" strike="noStrike">
                        <a:solidFill>
                          <a:srgbClr val="333333"/>
                        </a:solidFill>
                        <a:effectLst/>
                        <a:latin typeface="Arial"/>
                        <a:cs typeface="Arial"/>
                      </a:endParaRPr>
                    </a:p>
                  </a:txBody>
                  <a:tcPr marL="12700" marR="12700" marT="12700" marB="0"/>
                </a:tc>
                <a:extLst>
                  <a:ext uri="{0D108BD9-81ED-4DB2-BD59-A6C34878D82A}">
                    <a16:rowId xmlns:a16="http://schemas.microsoft.com/office/drawing/2014/main" val="2459070139"/>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246882"/>
            <a:ext cx="8229600" cy="391272"/>
          </a:xfrm>
        </p:spPr>
        <p:txBody>
          <a:bodyPr>
            <a:normAutofit/>
          </a:bodyPr>
          <a:lstStyle/>
          <a:p>
            <a:r>
              <a:rPr lang="en-GB" sz="1400"/>
              <a:t>How do you feel about tourism being encouraged in </a:t>
            </a:r>
            <a:r>
              <a:rPr lang="en-GB" sz="1400" err="1"/>
              <a:t>Chedworth</a:t>
            </a:r>
            <a:r>
              <a:rPr lang="en-GB" sz="1400"/>
              <a:t>?</a:t>
            </a:r>
            <a:endParaRPr sz="1400"/>
          </a:p>
        </p:txBody>
      </p:sp>
      <p:sp>
        <p:nvSpPr>
          <p:cNvPr id="3" name="Content Placeholder 2"/>
          <p:cNvSpPr>
            <a:spLocks noGrp="1"/>
          </p:cNvSpPr>
          <p:nvPr>
            <p:ph idx="1"/>
          </p:nvPr>
        </p:nvSpPr>
        <p:spPr>
          <a:xfrm>
            <a:off x="115136" y="736649"/>
            <a:ext cx="5332506" cy="347084"/>
          </a:xfrm>
        </p:spPr>
        <p:txBody>
          <a:bodyPr>
            <a:normAutofit/>
          </a:bodyPr>
          <a:lstStyle/>
          <a:p>
            <a:r>
              <a:t>Answered: </a:t>
            </a:r>
            <a:r>
              <a:rPr lang="en-GB"/>
              <a:t>139 (100%)</a:t>
            </a:r>
            <a:r>
              <a:t>   </a:t>
            </a:r>
            <a:endParaRPr lang="en-GB"/>
          </a:p>
        </p:txBody>
      </p:sp>
      <p:sp>
        <p:nvSpPr>
          <p:cNvPr id="5" name="Slide Number Placeholder 4"/>
          <p:cNvSpPr>
            <a:spLocks noGrp="1"/>
          </p:cNvSpPr>
          <p:nvPr>
            <p:ph type="sldNum" sz="quarter" idx="12"/>
          </p:nvPr>
        </p:nvSpPr>
        <p:spPr/>
        <p:txBody>
          <a:bodyPr/>
          <a:lstStyle/>
          <a:p>
            <a:fld id="{A88B48FB-E956-2048-9E74-C69E7CAA26CC}" type="slidenum">
              <a:rPr lang="en-US" smtClean="0"/>
              <a:t>30</a:t>
            </a:fld>
            <a:endParaRPr lang="en-US"/>
          </a:p>
        </p:txBody>
      </p:sp>
      <p:sp>
        <p:nvSpPr>
          <p:cNvPr id="7" name="TextBox 6"/>
          <p:cNvSpPr txBox="1"/>
          <p:nvPr/>
        </p:nvSpPr>
        <p:spPr>
          <a:xfrm>
            <a:off x="115135" y="4858881"/>
            <a:ext cx="3111391"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Chart 5">
            <a:extLst>
              <a:ext uri="{FF2B5EF4-FFF2-40B4-BE49-F238E27FC236}">
                <a16:creationId xmlns:a16="http://schemas.microsoft.com/office/drawing/2014/main" id="{7C0F9D5B-427D-3346-863C-09E9730B61B3}"/>
              </a:ext>
            </a:extLst>
          </p:cNvPr>
          <p:cNvGraphicFramePr>
            <a:graphicFrameLocks/>
          </p:cNvGraphicFramePr>
          <p:nvPr/>
        </p:nvGraphicFramePr>
        <p:xfrm>
          <a:off x="1437723" y="1466704"/>
          <a:ext cx="2687331" cy="26501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FDF63505-A36A-4841-BEEA-8BFE3D4C5F84}"/>
              </a:ext>
            </a:extLst>
          </p:cNvPr>
          <p:cNvGraphicFramePr>
            <a:graphicFrameLocks/>
          </p:cNvGraphicFramePr>
          <p:nvPr>
            <p:extLst>
              <p:ext uri="{D42A27DB-BD31-4B8C-83A1-F6EECF244321}">
                <p14:modId xmlns:p14="http://schemas.microsoft.com/office/powerpoint/2010/main" val="3135552720"/>
              </p:ext>
            </p:extLst>
          </p:nvPr>
        </p:nvGraphicFramePr>
        <p:xfrm>
          <a:off x="491319" y="1365460"/>
          <a:ext cx="3358397" cy="27513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a:extLst>
              <a:ext uri="{FF2B5EF4-FFF2-40B4-BE49-F238E27FC236}">
                <a16:creationId xmlns:a16="http://schemas.microsoft.com/office/drawing/2014/main" id="{8A743073-D8BE-C540-B654-B46DFAAF93ED}"/>
              </a:ext>
            </a:extLst>
          </p:cNvPr>
          <p:cNvGraphicFramePr>
            <a:graphicFrameLocks noGrp="1"/>
          </p:cNvGraphicFramePr>
          <p:nvPr>
            <p:extLst>
              <p:ext uri="{D42A27DB-BD31-4B8C-83A1-F6EECF244321}">
                <p14:modId xmlns:p14="http://schemas.microsoft.com/office/powerpoint/2010/main" val="675310713"/>
              </p:ext>
            </p:extLst>
          </p:nvPr>
        </p:nvGraphicFramePr>
        <p:xfrm>
          <a:off x="5020477" y="1626940"/>
          <a:ext cx="3324259" cy="2450200"/>
        </p:xfrm>
        <a:graphic>
          <a:graphicData uri="http://schemas.openxmlformats.org/drawingml/2006/table">
            <a:tbl>
              <a:tblPr firstRow="1" bandRow="1">
                <a:tableStyleId>{C4B1156A-380E-4F78-BDF5-A606A8083BF9}</a:tableStyleId>
              </a:tblPr>
              <a:tblGrid>
                <a:gridCol w="2093184">
                  <a:extLst>
                    <a:ext uri="{9D8B030D-6E8A-4147-A177-3AD203B41FA5}">
                      <a16:colId xmlns:a16="http://schemas.microsoft.com/office/drawing/2014/main" val="4208431463"/>
                    </a:ext>
                  </a:extLst>
                </a:gridCol>
                <a:gridCol w="571768">
                  <a:extLst>
                    <a:ext uri="{9D8B030D-6E8A-4147-A177-3AD203B41FA5}">
                      <a16:colId xmlns:a16="http://schemas.microsoft.com/office/drawing/2014/main" val="1351259828"/>
                    </a:ext>
                  </a:extLst>
                </a:gridCol>
                <a:gridCol w="659307">
                  <a:extLst>
                    <a:ext uri="{9D8B030D-6E8A-4147-A177-3AD203B41FA5}">
                      <a16:colId xmlns:a16="http://schemas.microsoft.com/office/drawing/2014/main" val="2205942163"/>
                    </a:ext>
                  </a:extLst>
                </a:gridCol>
              </a:tblGrid>
              <a:tr h="490040">
                <a:tc>
                  <a:txBody>
                    <a:bodyPr/>
                    <a:lstStyle/>
                    <a:p>
                      <a:pPr algn="l" fontAlgn="b"/>
                      <a:r>
                        <a:rPr lang="en-GB" sz="1200" u="none" strike="noStrike">
                          <a:effectLst/>
                        </a:rPr>
                        <a:t>Not important</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57</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41%</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2360960"/>
                  </a:ext>
                </a:extLst>
              </a:tr>
              <a:tr h="490040">
                <a:tc>
                  <a:txBody>
                    <a:bodyPr/>
                    <a:lstStyle/>
                    <a:p>
                      <a:pPr algn="l" fontAlgn="b"/>
                      <a:r>
                        <a:rPr lang="en-GB" sz="1200" u="none" strike="noStrike">
                          <a:effectLst/>
                        </a:rPr>
                        <a:t>Fairly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70196"/>
                  </a:ext>
                </a:extLst>
              </a:tr>
              <a:tr h="490040">
                <a:tc>
                  <a:txBody>
                    <a:bodyPr/>
                    <a:lstStyle/>
                    <a:p>
                      <a:pPr algn="l" fontAlgn="b"/>
                      <a:r>
                        <a:rPr lang="en-GB" sz="1200" u="none" strike="noStrike">
                          <a:effectLst/>
                        </a:rPr>
                        <a:t>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9066764"/>
                  </a:ext>
                </a:extLst>
              </a:tr>
              <a:tr h="490040">
                <a:tc>
                  <a:txBody>
                    <a:bodyPr/>
                    <a:lstStyle/>
                    <a:p>
                      <a:pPr algn="l" fontAlgn="b"/>
                      <a:r>
                        <a:rPr lang="en-GB" sz="1200" u="none" strike="noStrike">
                          <a:effectLst/>
                        </a:rPr>
                        <a:t>Very important </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0652717"/>
                  </a:ext>
                </a:extLst>
              </a:tr>
              <a:tr h="490040">
                <a:tc>
                  <a:txBody>
                    <a:bodyPr/>
                    <a:lstStyle/>
                    <a:p>
                      <a:pPr algn="l" fontAlgn="b"/>
                      <a:r>
                        <a:rPr lang="en-GB" sz="1200" u="none" strike="noStrike">
                          <a:effectLst/>
                        </a:rPr>
                        <a:t>Not sure/don’t know</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3110988"/>
                  </a:ext>
                </a:extLst>
              </a:tr>
            </a:tbl>
          </a:graphicData>
        </a:graphic>
      </p:graphicFrame>
      <p:graphicFrame>
        <p:nvGraphicFramePr>
          <p:cNvPr id="11" name="Chart 10">
            <a:extLst>
              <a:ext uri="{FF2B5EF4-FFF2-40B4-BE49-F238E27FC236}">
                <a16:creationId xmlns:a16="http://schemas.microsoft.com/office/drawing/2014/main" id="{F0BA5D8E-03EE-6A4F-A48C-2893383780D5}"/>
              </a:ext>
            </a:extLst>
          </p:cNvPr>
          <p:cNvGraphicFramePr>
            <a:graphicFrameLocks/>
          </p:cNvGraphicFramePr>
          <p:nvPr>
            <p:extLst>
              <p:ext uri="{D42A27DB-BD31-4B8C-83A1-F6EECF244321}">
                <p14:modId xmlns:p14="http://schemas.microsoft.com/office/powerpoint/2010/main" val="1721733547"/>
              </p:ext>
            </p:extLst>
          </p:nvPr>
        </p:nvGraphicFramePr>
        <p:xfrm>
          <a:off x="267220" y="158718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66909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a:bodyPr>
          <a:lstStyle/>
          <a:p>
            <a:r>
              <a:rPr lang="en-GB" sz="2200"/>
              <a:t>Section 5</a:t>
            </a:r>
          </a:p>
          <a:p>
            <a:r>
              <a:rPr lang="en-GB"/>
              <a:t>COMMUNICATION</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383494" y="3168315"/>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921439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a:t>Do you have a broadband internet connection at your home or premises?</a:t>
            </a:r>
            <a:endParaRPr sz="1400"/>
          </a:p>
        </p:txBody>
      </p:sp>
      <p:sp>
        <p:nvSpPr>
          <p:cNvPr id="3" name="Content Placeholder 2"/>
          <p:cNvSpPr>
            <a:spLocks noGrp="1"/>
          </p:cNvSpPr>
          <p:nvPr>
            <p:ph idx="1"/>
          </p:nvPr>
        </p:nvSpPr>
        <p:spPr>
          <a:xfrm>
            <a:off x="115136" y="736649"/>
            <a:ext cx="5332506" cy="347084"/>
          </a:xfrm>
        </p:spPr>
        <p:txBody>
          <a:bodyPr>
            <a:normAutofit fontScale="85000" lnSpcReduction="20000"/>
          </a:bodyPr>
          <a:lstStyle/>
          <a:p>
            <a:r>
              <a:t>Answered: 1</a:t>
            </a:r>
            <a:r>
              <a:rPr lang="en-GB"/>
              <a:t>37 (99%)</a:t>
            </a:r>
            <a:r>
              <a:t>    </a:t>
            </a:r>
            <a:endParaRPr lang="en-GB"/>
          </a:p>
          <a:p>
            <a:r>
              <a:t>Skipped: </a:t>
            </a:r>
            <a:r>
              <a:rPr lang="en-GB"/>
              <a:t> 2 (1%)</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32</a:t>
            </a:fld>
            <a:endParaRPr lang="en-US"/>
          </a:p>
        </p:txBody>
      </p:sp>
      <p:sp>
        <p:nvSpPr>
          <p:cNvPr id="7" name="TextBox 6"/>
          <p:cNvSpPr txBox="1"/>
          <p:nvPr/>
        </p:nvSpPr>
        <p:spPr>
          <a:xfrm>
            <a:off x="115135" y="4858881"/>
            <a:ext cx="3111391"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Chart 5">
            <a:extLst>
              <a:ext uri="{FF2B5EF4-FFF2-40B4-BE49-F238E27FC236}">
                <a16:creationId xmlns:a16="http://schemas.microsoft.com/office/drawing/2014/main" id="{7C0F9D5B-427D-3346-863C-09E9730B61B3}"/>
              </a:ext>
            </a:extLst>
          </p:cNvPr>
          <p:cNvGraphicFramePr>
            <a:graphicFrameLocks/>
          </p:cNvGraphicFramePr>
          <p:nvPr>
            <p:extLst>
              <p:ext uri="{D42A27DB-BD31-4B8C-83A1-F6EECF244321}">
                <p14:modId xmlns:p14="http://schemas.microsoft.com/office/powerpoint/2010/main" val="3244183709"/>
              </p:ext>
            </p:extLst>
          </p:nvPr>
        </p:nvGraphicFramePr>
        <p:xfrm>
          <a:off x="1033775" y="1155578"/>
          <a:ext cx="1747614" cy="13806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a:extLst>
              <a:ext uri="{FF2B5EF4-FFF2-40B4-BE49-F238E27FC236}">
                <a16:creationId xmlns:a16="http://schemas.microsoft.com/office/drawing/2014/main" id="{7B2F96D5-8953-CC45-9519-E3BE2700D0E6}"/>
              </a:ext>
            </a:extLst>
          </p:cNvPr>
          <p:cNvGraphicFramePr>
            <a:graphicFrameLocks noGrp="1"/>
          </p:cNvGraphicFramePr>
          <p:nvPr>
            <p:extLst>
              <p:ext uri="{D42A27DB-BD31-4B8C-83A1-F6EECF244321}">
                <p14:modId xmlns:p14="http://schemas.microsoft.com/office/powerpoint/2010/main" val="3432593715"/>
              </p:ext>
            </p:extLst>
          </p:nvPr>
        </p:nvGraphicFramePr>
        <p:xfrm>
          <a:off x="530703" y="1258237"/>
          <a:ext cx="3136189" cy="741680"/>
        </p:xfrm>
        <a:graphic>
          <a:graphicData uri="http://schemas.openxmlformats.org/drawingml/2006/table">
            <a:tbl>
              <a:tblPr firstRow="1" bandRow="1">
                <a:tableStyleId>{C4B1156A-380E-4F78-BDF5-A606A8083BF9}</a:tableStyleId>
              </a:tblPr>
              <a:tblGrid>
                <a:gridCol w="1036320">
                  <a:extLst>
                    <a:ext uri="{9D8B030D-6E8A-4147-A177-3AD203B41FA5}">
                      <a16:colId xmlns:a16="http://schemas.microsoft.com/office/drawing/2014/main" val="2342707689"/>
                    </a:ext>
                  </a:extLst>
                </a:gridCol>
                <a:gridCol w="1032691">
                  <a:extLst>
                    <a:ext uri="{9D8B030D-6E8A-4147-A177-3AD203B41FA5}">
                      <a16:colId xmlns:a16="http://schemas.microsoft.com/office/drawing/2014/main" val="3421276382"/>
                    </a:ext>
                  </a:extLst>
                </a:gridCol>
                <a:gridCol w="1067178">
                  <a:extLst>
                    <a:ext uri="{9D8B030D-6E8A-4147-A177-3AD203B41FA5}">
                      <a16:colId xmlns:a16="http://schemas.microsoft.com/office/drawing/2014/main" val="781476342"/>
                    </a:ext>
                  </a:extLst>
                </a:gridCol>
              </a:tblGrid>
              <a:tr h="370840">
                <a:tc>
                  <a:txBody>
                    <a:bodyPr/>
                    <a:lstStyle/>
                    <a:p>
                      <a:pPr algn="l" fontAlgn="b"/>
                      <a:r>
                        <a:rPr lang="en-GB" sz="1200" u="none" strike="noStrike">
                          <a:effectLst/>
                        </a:rPr>
                        <a:t>Yes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125</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90%</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831256"/>
                  </a:ext>
                </a:extLst>
              </a:tr>
              <a:tr h="370840">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2664357"/>
                  </a:ext>
                </a:extLst>
              </a:tr>
            </a:tbl>
          </a:graphicData>
        </a:graphic>
      </p:graphicFrame>
      <p:sp>
        <p:nvSpPr>
          <p:cNvPr id="8" name="Title 1">
            <a:extLst>
              <a:ext uri="{FF2B5EF4-FFF2-40B4-BE49-F238E27FC236}">
                <a16:creationId xmlns:a16="http://schemas.microsoft.com/office/drawing/2014/main" id="{A3476C37-233C-6342-BD31-BA89E5FFDA62}"/>
              </a:ext>
            </a:extLst>
          </p:cNvPr>
          <p:cNvSpPr txBox="1">
            <a:spLocks/>
          </p:cNvSpPr>
          <p:nvPr/>
        </p:nvSpPr>
        <p:spPr>
          <a:xfrm>
            <a:off x="3856277" y="2361361"/>
            <a:ext cx="8229600" cy="39127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en-GB" sz="1400"/>
              <a:t>Would you like it?</a:t>
            </a:r>
          </a:p>
        </p:txBody>
      </p:sp>
      <p:sp>
        <p:nvSpPr>
          <p:cNvPr id="9" name="Content Placeholder 2">
            <a:extLst>
              <a:ext uri="{FF2B5EF4-FFF2-40B4-BE49-F238E27FC236}">
                <a16:creationId xmlns:a16="http://schemas.microsoft.com/office/drawing/2014/main" id="{8793CECF-A950-C246-B33D-4020B567E9FC}"/>
              </a:ext>
            </a:extLst>
          </p:cNvPr>
          <p:cNvSpPr txBox="1">
            <a:spLocks/>
          </p:cNvSpPr>
          <p:nvPr/>
        </p:nvSpPr>
        <p:spPr>
          <a:xfrm>
            <a:off x="3995425" y="2813112"/>
            <a:ext cx="5332506" cy="347084"/>
          </a:xfrm>
          <a:prstGeom prst="rect">
            <a:avLst/>
          </a:prstGeom>
        </p:spPr>
        <p:txBody>
          <a:bodyPr vert="horz" lIns="91440" tIns="45720" rIns="91440" bIns="45720" rtlCol="0">
            <a:normAutofit fontScale="85000" lnSpcReduction="2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t>Answered: 8 (6%)    </a:t>
            </a:r>
          </a:p>
          <a:p>
            <a:r>
              <a:rPr lang="en-GB"/>
              <a:t>Skipped:  131 (94%)</a:t>
            </a:r>
          </a:p>
        </p:txBody>
      </p:sp>
      <p:graphicFrame>
        <p:nvGraphicFramePr>
          <p:cNvPr id="11" name="Table 10">
            <a:extLst>
              <a:ext uri="{FF2B5EF4-FFF2-40B4-BE49-F238E27FC236}">
                <a16:creationId xmlns:a16="http://schemas.microsoft.com/office/drawing/2014/main" id="{B74CCB5E-9BD5-DE4D-9375-F2EF9B6A2880}"/>
              </a:ext>
            </a:extLst>
          </p:cNvPr>
          <p:cNvGraphicFramePr>
            <a:graphicFrameLocks noGrp="1"/>
          </p:cNvGraphicFramePr>
          <p:nvPr>
            <p:extLst>
              <p:ext uri="{D42A27DB-BD31-4B8C-83A1-F6EECF244321}">
                <p14:modId xmlns:p14="http://schemas.microsoft.com/office/powerpoint/2010/main" val="287036047"/>
              </p:ext>
            </p:extLst>
          </p:nvPr>
        </p:nvGraphicFramePr>
        <p:xfrm>
          <a:off x="4206240" y="3274586"/>
          <a:ext cx="3108960" cy="741680"/>
        </p:xfrm>
        <a:graphic>
          <a:graphicData uri="http://schemas.openxmlformats.org/drawingml/2006/table">
            <a:tbl>
              <a:tblPr firstRow="1" bandRow="1">
                <a:tableStyleId>{C4B1156A-380E-4F78-BDF5-A606A8083BF9}</a:tableStyleId>
              </a:tblPr>
              <a:tblGrid>
                <a:gridCol w="1036320">
                  <a:extLst>
                    <a:ext uri="{9D8B030D-6E8A-4147-A177-3AD203B41FA5}">
                      <a16:colId xmlns:a16="http://schemas.microsoft.com/office/drawing/2014/main" val="2342707689"/>
                    </a:ext>
                  </a:extLst>
                </a:gridCol>
                <a:gridCol w="1036320">
                  <a:extLst>
                    <a:ext uri="{9D8B030D-6E8A-4147-A177-3AD203B41FA5}">
                      <a16:colId xmlns:a16="http://schemas.microsoft.com/office/drawing/2014/main" val="3421276382"/>
                    </a:ext>
                  </a:extLst>
                </a:gridCol>
                <a:gridCol w="1036320">
                  <a:extLst>
                    <a:ext uri="{9D8B030D-6E8A-4147-A177-3AD203B41FA5}">
                      <a16:colId xmlns:a16="http://schemas.microsoft.com/office/drawing/2014/main" val="781476342"/>
                    </a:ext>
                  </a:extLst>
                </a:gridCol>
              </a:tblGrid>
              <a:tr h="370840">
                <a:tc>
                  <a:txBody>
                    <a:bodyPr/>
                    <a:lstStyle/>
                    <a:p>
                      <a:pPr algn="l" fontAlgn="b"/>
                      <a:r>
                        <a:rPr lang="en-GB" sz="1200" b="0" u="none" strike="noStrike">
                          <a:effectLst/>
                        </a:rPr>
                        <a:t>Yes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831256"/>
                  </a:ext>
                </a:extLst>
              </a:tr>
              <a:tr h="370840">
                <a:tc>
                  <a:txBody>
                    <a:bodyPr/>
                    <a:lstStyle/>
                    <a:p>
                      <a:pPr algn="l" fontAlgn="b"/>
                      <a:r>
                        <a:rPr lang="en-GB" sz="1200" b="1" u="none" strike="noStrike">
                          <a:effectLst/>
                        </a:rPr>
                        <a:t>No</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6</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4%</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2664357"/>
                  </a:ext>
                </a:extLst>
              </a:tr>
            </a:tbl>
          </a:graphicData>
        </a:graphic>
      </p:graphicFrame>
    </p:spTree>
    <p:extLst>
      <p:ext uri="{BB962C8B-B14F-4D97-AF65-F5344CB8AC3E}">
        <p14:creationId xmlns:p14="http://schemas.microsoft.com/office/powerpoint/2010/main" val="1853085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a:t>Do you have a fibre internet connection at your home or premises?</a:t>
            </a:r>
            <a:endParaRPr sz="1400"/>
          </a:p>
        </p:txBody>
      </p:sp>
      <p:sp>
        <p:nvSpPr>
          <p:cNvPr id="3" name="Content Placeholder 2"/>
          <p:cNvSpPr>
            <a:spLocks noGrp="1"/>
          </p:cNvSpPr>
          <p:nvPr>
            <p:ph idx="1"/>
          </p:nvPr>
        </p:nvSpPr>
        <p:spPr>
          <a:xfrm>
            <a:off x="115136" y="736649"/>
            <a:ext cx="5332506" cy="347084"/>
          </a:xfrm>
        </p:spPr>
        <p:txBody>
          <a:bodyPr>
            <a:normAutofit fontScale="85000" lnSpcReduction="20000"/>
          </a:bodyPr>
          <a:lstStyle/>
          <a:p>
            <a:r>
              <a:t>Answered: 1</a:t>
            </a:r>
            <a:r>
              <a:rPr lang="en-GB"/>
              <a:t>37 (99%)</a:t>
            </a:r>
            <a:r>
              <a:t>    </a:t>
            </a:r>
            <a:endParaRPr lang="en-GB"/>
          </a:p>
          <a:p>
            <a:r>
              <a:t>Skipped: </a:t>
            </a:r>
            <a:r>
              <a:rPr lang="en-GB"/>
              <a:t> 2 (1%)</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33</a:t>
            </a:fld>
            <a:endParaRPr lang="en-US"/>
          </a:p>
        </p:txBody>
      </p:sp>
      <p:sp>
        <p:nvSpPr>
          <p:cNvPr id="7" name="TextBox 6"/>
          <p:cNvSpPr txBox="1"/>
          <p:nvPr/>
        </p:nvSpPr>
        <p:spPr>
          <a:xfrm>
            <a:off x="115135" y="4858881"/>
            <a:ext cx="3111391"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7B2F96D5-8953-CC45-9519-E3BE2700D0E6}"/>
              </a:ext>
            </a:extLst>
          </p:cNvPr>
          <p:cNvGraphicFramePr>
            <a:graphicFrameLocks noGrp="1"/>
          </p:cNvGraphicFramePr>
          <p:nvPr>
            <p:extLst>
              <p:ext uri="{D42A27DB-BD31-4B8C-83A1-F6EECF244321}">
                <p14:modId xmlns:p14="http://schemas.microsoft.com/office/powerpoint/2010/main" val="941698430"/>
              </p:ext>
            </p:extLst>
          </p:nvPr>
        </p:nvGraphicFramePr>
        <p:xfrm>
          <a:off x="421073" y="1155564"/>
          <a:ext cx="3108960" cy="741680"/>
        </p:xfrm>
        <a:graphic>
          <a:graphicData uri="http://schemas.openxmlformats.org/drawingml/2006/table">
            <a:tbl>
              <a:tblPr firstRow="1" bandRow="1">
                <a:tableStyleId>{C4B1156A-380E-4F78-BDF5-A606A8083BF9}</a:tableStyleId>
              </a:tblPr>
              <a:tblGrid>
                <a:gridCol w="1036320">
                  <a:extLst>
                    <a:ext uri="{9D8B030D-6E8A-4147-A177-3AD203B41FA5}">
                      <a16:colId xmlns:a16="http://schemas.microsoft.com/office/drawing/2014/main" val="2342707689"/>
                    </a:ext>
                  </a:extLst>
                </a:gridCol>
                <a:gridCol w="1036320">
                  <a:extLst>
                    <a:ext uri="{9D8B030D-6E8A-4147-A177-3AD203B41FA5}">
                      <a16:colId xmlns:a16="http://schemas.microsoft.com/office/drawing/2014/main" val="3421276382"/>
                    </a:ext>
                  </a:extLst>
                </a:gridCol>
                <a:gridCol w="1036320">
                  <a:extLst>
                    <a:ext uri="{9D8B030D-6E8A-4147-A177-3AD203B41FA5}">
                      <a16:colId xmlns:a16="http://schemas.microsoft.com/office/drawing/2014/main" val="781476342"/>
                    </a:ext>
                  </a:extLst>
                </a:gridCol>
              </a:tblGrid>
              <a:tr h="370840">
                <a:tc>
                  <a:txBody>
                    <a:bodyPr/>
                    <a:lstStyle/>
                    <a:p>
                      <a:pPr algn="l" fontAlgn="b"/>
                      <a:r>
                        <a:rPr lang="en-GB" sz="1200" u="none" strike="noStrike">
                          <a:effectLst/>
                        </a:rPr>
                        <a:t>Yes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107</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77%</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831256"/>
                  </a:ext>
                </a:extLst>
              </a:tr>
              <a:tr h="370840">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2664357"/>
                  </a:ext>
                </a:extLst>
              </a:tr>
            </a:tbl>
          </a:graphicData>
        </a:graphic>
      </p:graphicFrame>
      <p:sp>
        <p:nvSpPr>
          <p:cNvPr id="8" name="Title 1">
            <a:extLst>
              <a:ext uri="{FF2B5EF4-FFF2-40B4-BE49-F238E27FC236}">
                <a16:creationId xmlns:a16="http://schemas.microsoft.com/office/drawing/2014/main" id="{A3476C37-233C-6342-BD31-BA89E5FFDA62}"/>
              </a:ext>
            </a:extLst>
          </p:cNvPr>
          <p:cNvSpPr txBox="1">
            <a:spLocks/>
          </p:cNvSpPr>
          <p:nvPr/>
        </p:nvSpPr>
        <p:spPr>
          <a:xfrm>
            <a:off x="3530033" y="2220955"/>
            <a:ext cx="8229600" cy="39127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en-GB" sz="1400"/>
              <a:t>Would you like it?</a:t>
            </a:r>
          </a:p>
        </p:txBody>
      </p:sp>
      <p:sp>
        <p:nvSpPr>
          <p:cNvPr id="9" name="Content Placeholder 2">
            <a:extLst>
              <a:ext uri="{FF2B5EF4-FFF2-40B4-BE49-F238E27FC236}">
                <a16:creationId xmlns:a16="http://schemas.microsoft.com/office/drawing/2014/main" id="{8793CECF-A950-C246-B33D-4020B567E9FC}"/>
              </a:ext>
            </a:extLst>
          </p:cNvPr>
          <p:cNvSpPr txBox="1">
            <a:spLocks/>
          </p:cNvSpPr>
          <p:nvPr/>
        </p:nvSpPr>
        <p:spPr>
          <a:xfrm>
            <a:off x="3530033" y="2624223"/>
            <a:ext cx="5332506" cy="347084"/>
          </a:xfrm>
          <a:prstGeom prst="rect">
            <a:avLst/>
          </a:prstGeom>
        </p:spPr>
        <p:txBody>
          <a:bodyPr vert="horz" lIns="91440" tIns="45720" rIns="91440" bIns="45720" rtlCol="0">
            <a:normAutofit fontScale="85000" lnSpcReduction="2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t>Answered: 17 (12%)    </a:t>
            </a:r>
          </a:p>
          <a:p>
            <a:r>
              <a:rPr lang="en-GB"/>
              <a:t>Skipped:  122 (88%)</a:t>
            </a:r>
          </a:p>
        </p:txBody>
      </p:sp>
      <p:graphicFrame>
        <p:nvGraphicFramePr>
          <p:cNvPr id="11" name="Table 10">
            <a:extLst>
              <a:ext uri="{FF2B5EF4-FFF2-40B4-BE49-F238E27FC236}">
                <a16:creationId xmlns:a16="http://schemas.microsoft.com/office/drawing/2014/main" id="{B74CCB5E-9BD5-DE4D-9375-F2EF9B6A2880}"/>
              </a:ext>
            </a:extLst>
          </p:cNvPr>
          <p:cNvGraphicFramePr>
            <a:graphicFrameLocks noGrp="1"/>
          </p:cNvGraphicFramePr>
          <p:nvPr>
            <p:extLst>
              <p:ext uri="{D42A27DB-BD31-4B8C-83A1-F6EECF244321}">
                <p14:modId xmlns:p14="http://schemas.microsoft.com/office/powerpoint/2010/main" val="1924041862"/>
              </p:ext>
            </p:extLst>
          </p:nvPr>
        </p:nvGraphicFramePr>
        <p:xfrm>
          <a:off x="4252276" y="3295018"/>
          <a:ext cx="3108960" cy="741680"/>
        </p:xfrm>
        <a:graphic>
          <a:graphicData uri="http://schemas.openxmlformats.org/drawingml/2006/table">
            <a:tbl>
              <a:tblPr firstRow="1" bandRow="1">
                <a:tableStyleId>{C4B1156A-380E-4F78-BDF5-A606A8083BF9}</a:tableStyleId>
              </a:tblPr>
              <a:tblGrid>
                <a:gridCol w="1036320">
                  <a:extLst>
                    <a:ext uri="{9D8B030D-6E8A-4147-A177-3AD203B41FA5}">
                      <a16:colId xmlns:a16="http://schemas.microsoft.com/office/drawing/2014/main" val="2342707689"/>
                    </a:ext>
                  </a:extLst>
                </a:gridCol>
                <a:gridCol w="1036320">
                  <a:extLst>
                    <a:ext uri="{9D8B030D-6E8A-4147-A177-3AD203B41FA5}">
                      <a16:colId xmlns:a16="http://schemas.microsoft.com/office/drawing/2014/main" val="3421276382"/>
                    </a:ext>
                  </a:extLst>
                </a:gridCol>
                <a:gridCol w="1036320">
                  <a:extLst>
                    <a:ext uri="{9D8B030D-6E8A-4147-A177-3AD203B41FA5}">
                      <a16:colId xmlns:a16="http://schemas.microsoft.com/office/drawing/2014/main" val="781476342"/>
                    </a:ext>
                  </a:extLst>
                </a:gridCol>
              </a:tblGrid>
              <a:tr h="370840">
                <a:tc>
                  <a:txBody>
                    <a:bodyPr/>
                    <a:lstStyle/>
                    <a:p>
                      <a:pPr algn="l" fontAlgn="b"/>
                      <a:r>
                        <a:rPr lang="en-GB" sz="1200" u="none" strike="noStrike">
                          <a:effectLst/>
                        </a:rPr>
                        <a:t>Yes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831256"/>
                  </a:ext>
                </a:extLst>
              </a:tr>
              <a:tr h="370840">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2664357"/>
                  </a:ext>
                </a:extLst>
              </a:tr>
            </a:tbl>
          </a:graphicData>
        </a:graphic>
      </p:graphicFrame>
    </p:spTree>
    <p:extLst>
      <p:ext uri="{BB962C8B-B14F-4D97-AF65-F5344CB8AC3E}">
        <p14:creationId xmlns:p14="http://schemas.microsoft.com/office/powerpoint/2010/main" val="2814494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a:t>How fast is your download speed</a:t>
            </a:r>
            <a:r>
              <a:rPr sz="1400"/>
              <a:t>?</a:t>
            </a:r>
          </a:p>
        </p:txBody>
      </p:sp>
      <p:sp>
        <p:nvSpPr>
          <p:cNvPr id="3" name="Content Placeholder 2"/>
          <p:cNvSpPr>
            <a:spLocks noGrp="1"/>
          </p:cNvSpPr>
          <p:nvPr>
            <p:ph idx="1"/>
          </p:nvPr>
        </p:nvSpPr>
        <p:spPr>
          <a:xfrm>
            <a:off x="115136" y="736649"/>
            <a:ext cx="5332506" cy="338618"/>
          </a:xfrm>
        </p:spPr>
        <p:txBody>
          <a:bodyPr>
            <a:normAutofit fontScale="85000" lnSpcReduction="20000"/>
          </a:bodyPr>
          <a:lstStyle/>
          <a:p>
            <a:r>
              <a:t>Answered: 1</a:t>
            </a:r>
            <a:r>
              <a:rPr lang="en-GB"/>
              <a:t>23 (96.2%)</a:t>
            </a:r>
            <a:r>
              <a:t>    </a:t>
            </a:r>
            <a:endParaRPr lang="en-GB"/>
          </a:p>
          <a:p>
            <a:r>
              <a:t>Skipped: </a:t>
            </a:r>
            <a:r>
              <a:rPr lang="en-GB"/>
              <a:t>16</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34</a:t>
            </a:fld>
            <a:endParaRPr lang="en-US"/>
          </a:p>
        </p:txBody>
      </p:sp>
      <p:sp>
        <p:nvSpPr>
          <p:cNvPr id="6" name="TextBox 5"/>
          <p:cNvSpPr txBox="1"/>
          <p:nvPr/>
        </p:nvSpPr>
        <p:spPr>
          <a:xfrm>
            <a:off x="115135" y="4858881"/>
            <a:ext cx="3171404"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9" name="Table 8">
            <a:extLst>
              <a:ext uri="{FF2B5EF4-FFF2-40B4-BE49-F238E27FC236}">
                <a16:creationId xmlns:a16="http://schemas.microsoft.com/office/drawing/2014/main" id="{1A08F042-5163-7848-B2F7-7224A49B06D9}"/>
              </a:ext>
            </a:extLst>
          </p:cNvPr>
          <p:cNvGraphicFramePr>
            <a:graphicFrameLocks noGrp="1"/>
          </p:cNvGraphicFramePr>
          <p:nvPr>
            <p:extLst>
              <p:ext uri="{D42A27DB-BD31-4B8C-83A1-F6EECF244321}">
                <p14:modId xmlns:p14="http://schemas.microsoft.com/office/powerpoint/2010/main" val="3605360312"/>
              </p:ext>
            </p:extLst>
          </p:nvPr>
        </p:nvGraphicFramePr>
        <p:xfrm>
          <a:off x="4943061" y="1644649"/>
          <a:ext cx="2968487" cy="2271365"/>
        </p:xfrm>
        <a:graphic>
          <a:graphicData uri="http://schemas.openxmlformats.org/drawingml/2006/table">
            <a:tbl>
              <a:tblPr firstRow="1" bandRow="1">
                <a:tableStyleId>{C4B1156A-380E-4F78-BDF5-A606A8083BF9}</a:tableStyleId>
              </a:tblPr>
              <a:tblGrid>
                <a:gridCol w="1644310">
                  <a:extLst>
                    <a:ext uri="{9D8B030D-6E8A-4147-A177-3AD203B41FA5}">
                      <a16:colId xmlns:a16="http://schemas.microsoft.com/office/drawing/2014/main" val="357431241"/>
                    </a:ext>
                  </a:extLst>
                </a:gridCol>
                <a:gridCol w="654814">
                  <a:extLst>
                    <a:ext uri="{9D8B030D-6E8A-4147-A177-3AD203B41FA5}">
                      <a16:colId xmlns:a16="http://schemas.microsoft.com/office/drawing/2014/main" val="48112799"/>
                    </a:ext>
                  </a:extLst>
                </a:gridCol>
                <a:gridCol w="669363">
                  <a:extLst>
                    <a:ext uri="{9D8B030D-6E8A-4147-A177-3AD203B41FA5}">
                      <a16:colId xmlns:a16="http://schemas.microsoft.com/office/drawing/2014/main" val="2931777733"/>
                    </a:ext>
                  </a:extLst>
                </a:gridCol>
              </a:tblGrid>
              <a:tr h="454273">
                <a:tc>
                  <a:txBody>
                    <a:bodyPr/>
                    <a:lstStyle/>
                    <a:p>
                      <a:pPr algn="l" fontAlgn="b"/>
                      <a:r>
                        <a:rPr lang="en-GB" sz="1200" b="0" u="none" strike="noStrike">
                          <a:effectLst/>
                        </a:rPr>
                        <a:t>Up to 50Mbps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21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48990762"/>
                  </a:ext>
                </a:extLst>
              </a:tr>
              <a:tr h="454273">
                <a:tc>
                  <a:txBody>
                    <a:bodyPr/>
                    <a:lstStyle/>
                    <a:p>
                      <a:pPr algn="l" fontAlgn="b"/>
                      <a:r>
                        <a:rPr lang="en-GB" sz="1200" u="none" strike="noStrike">
                          <a:effectLst/>
                        </a:rPr>
                        <a:t>50 to 200Mbps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3443186"/>
                  </a:ext>
                </a:extLst>
              </a:tr>
              <a:tr h="454273">
                <a:tc>
                  <a:txBody>
                    <a:bodyPr/>
                    <a:lstStyle/>
                    <a:p>
                      <a:pPr algn="l" fontAlgn="b"/>
                      <a:r>
                        <a:rPr lang="en-GB" sz="1200" u="none" strike="noStrike">
                          <a:effectLst/>
                        </a:rPr>
                        <a:t>200 to 400 Mbps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32</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23%</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8957449"/>
                  </a:ext>
                </a:extLst>
              </a:tr>
              <a:tr h="454273">
                <a:tc>
                  <a:txBody>
                    <a:bodyPr/>
                    <a:lstStyle/>
                    <a:p>
                      <a:pPr algn="l" fontAlgn="b"/>
                      <a:r>
                        <a:rPr lang="en-GB" sz="1200" u="none" strike="noStrike">
                          <a:effectLst/>
                        </a:rPr>
                        <a:t>More than 800Mbps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3107878"/>
                  </a:ext>
                </a:extLst>
              </a:tr>
              <a:tr h="454273">
                <a:tc>
                  <a:txBody>
                    <a:bodyPr/>
                    <a:lstStyle/>
                    <a:p>
                      <a:pPr algn="l" fontAlgn="b"/>
                      <a:r>
                        <a:rPr lang="en-GB" sz="1200" b="1" u="none" strike="noStrike">
                          <a:effectLst/>
                        </a:rPr>
                        <a:t>Don’t know</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35</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25%</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9831937"/>
                  </a:ext>
                </a:extLst>
              </a:tr>
            </a:tbl>
          </a:graphicData>
        </a:graphic>
      </p:graphicFrame>
      <p:graphicFrame>
        <p:nvGraphicFramePr>
          <p:cNvPr id="10" name="Chart 9">
            <a:extLst>
              <a:ext uri="{FF2B5EF4-FFF2-40B4-BE49-F238E27FC236}">
                <a16:creationId xmlns:a16="http://schemas.microsoft.com/office/drawing/2014/main" id="{A6878C49-6768-0C45-95FF-917F1543EC75}"/>
              </a:ext>
            </a:extLst>
          </p:cNvPr>
          <p:cNvGraphicFramePr>
            <a:graphicFrameLocks/>
          </p:cNvGraphicFramePr>
          <p:nvPr>
            <p:extLst>
              <p:ext uri="{D42A27DB-BD31-4B8C-83A1-F6EECF244321}">
                <p14:modId xmlns:p14="http://schemas.microsoft.com/office/powerpoint/2010/main" val="1073862396"/>
              </p:ext>
            </p:extLst>
          </p:nvPr>
        </p:nvGraphicFramePr>
        <p:xfrm>
          <a:off x="366926" y="1491335"/>
          <a:ext cx="4085805" cy="26008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400"/>
              <a:t>What speed would be most acceptable for your needs?</a:t>
            </a:r>
            <a:endParaRPr sz="1400"/>
          </a:p>
        </p:txBody>
      </p:sp>
      <p:sp>
        <p:nvSpPr>
          <p:cNvPr id="3" name="Content Placeholder 2"/>
          <p:cNvSpPr>
            <a:spLocks noGrp="1"/>
          </p:cNvSpPr>
          <p:nvPr>
            <p:ph idx="1"/>
          </p:nvPr>
        </p:nvSpPr>
        <p:spPr>
          <a:xfrm>
            <a:off x="115136" y="736649"/>
            <a:ext cx="5332506" cy="338618"/>
          </a:xfrm>
        </p:spPr>
        <p:txBody>
          <a:bodyPr>
            <a:normAutofit fontScale="85000" lnSpcReduction="20000"/>
          </a:bodyPr>
          <a:lstStyle/>
          <a:p>
            <a:r>
              <a:t>Answered: 1</a:t>
            </a:r>
            <a:r>
              <a:rPr lang="en-GB"/>
              <a:t>20  (86%)</a:t>
            </a:r>
            <a:r>
              <a:t>    </a:t>
            </a:r>
            <a:endParaRPr lang="en-GB"/>
          </a:p>
          <a:p>
            <a:r>
              <a:t>Skipped: </a:t>
            </a:r>
            <a:r>
              <a:rPr lang="en-GB"/>
              <a:t>19 (14%)</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35</a:t>
            </a:fld>
            <a:endParaRPr lang="en-US"/>
          </a:p>
        </p:txBody>
      </p:sp>
      <p:sp>
        <p:nvSpPr>
          <p:cNvPr id="6" name="TextBox 5"/>
          <p:cNvSpPr txBox="1"/>
          <p:nvPr/>
        </p:nvSpPr>
        <p:spPr>
          <a:xfrm>
            <a:off x="115135" y="4858881"/>
            <a:ext cx="3158152"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9" name="Table 8">
            <a:extLst>
              <a:ext uri="{FF2B5EF4-FFF2-40B4-BE49-F238E27FC236}">
                <a16:creationId xmlns:a16="http://schemas.microsoft.com/office/drawing/2014/main" id="{DDD433E3-07EB-474E-960C-87B4BED1B9CC}"/>
              </a:ext>
            </a:extLst>
          </p:cNvPr>
          <p:cNvGraphicFramePr>
            <a:graphicFrameLocks noGrp="1"/>
          </p:cNvGraphicFramePr>
          <p:nvPr>
            <p:extLst>
              <p:ext uri="{D42A27DB-BD31-4B8C-83A1-F6EECF244321}">
                <p14:modId xmlns:p14="http://schemas.microsoft.com/office/powerpoint/2010/main" val="285124651"/>
              </p:ext>
            </p:extLst>
          </p:nvPr>
        </p:nvGraphicFramePr>
        <p:xfrm>
          <a:off x="5138789" y="1814805"/>
          <a:ext cx="3127432" cy="1822917"/>
        </p:xfrm>
        <a:graphic>
          <a:graphicData uri="http://schemas.openxmlformats.org/drawingml/2006/table">
            <a:tbl>
              <a:tblPr firstRow="1" bandRow="1">
                <a:tableStyleId>{C4B1156A-380E-4F78-BDF5-A606A8083BF9}</a:tableStyleId>
              </a:tblPr>
              <a:tblGrid>
                <a:gridCol w="2320384">
                  <a:extLst>
                    <a:ext uri="{9D8B030D-6E8A-4147-A177-3AD203B41FA5}">
                      <a16:colId xmlns:a16="http://schemas.microsoft.com/office/drawing/2014/main" val="688567724"/>
                    </a:ext>
                  </a:extLst>
                </a:gridCol>
                <a:gridCol w="379243">
                  <a:extLst>
                    <a:ext uri="{9D8B030D-6E8A-4147-A177-3AD203B41FA5}">
                      <a16:colId xmlns:a16="http://schemas.microsoft.com/office/drawing/2014/main" val="2542825843"/>
                    </a:ext>
                  </a:extLst>
                </a:gridCol>
                <a:gridCol w="427805">
                  <a:extLst>
                    <a:ext uri="{9D8B030D-6E8A-4147-A177-3AD203B41FA5}">
                      <a16:colId xmlns:a16="http://schemas.microsoft.com/office/drawing/2014/main" val="468160591"/>
                    </a:ext>
                  </a:extLst>
                </a:gridCol>
              </a:tblGrid>
              <a:tr h="370840">
                <a:tc>
                  <a:txBody>
                    <a:bodyPr/>
                    <a:lstStyle/>
                    <a:p>
                      <a:pPr algn="l" fontAlgn="b"/>
                      <a:r>
                        <a:rPr lang="en-GB" sz="1200" b="0" u="none" strike="noStrike">
                          <a:effectLst/>
                        </a:rPr>
                        <a:t>Up to 50Mbps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5170789"/>
                  </a:ext>
                </a:extLst>
              </a:tr>
              <a:tr h="370840">
                <a:tc>
                  <a:txBody>
                    <a:bodyPr/>
                    <a:lstStyle/>
                    <a:p>
                      <a:pPr algn="l" fontAlgn="b"/>
                      <a:r>
                        <a:rPr lang="en-GB" sz="1200" u="none" strike="noStrike">
                          <a:effectLst/>
                        </a:rPr>
                        <a:t>50 to 200Mbps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927189"/>
                  </a:ext>
                </a:extLst>
              </a:tr>
              <a:tr h="370840">
                <a:tc>
                  <a:txBody>
                    <a:bodyPr/>
                    <a:lstStyle/>
                    <a:p>
                      <a:pPr algn="l" fontAlgn="b"/>
                      <a:r>
                        <a:rPr lang="en-GB" sz="1200" u="none" strike="noStrike">
                          <a:effectLst/>
                        </a:rPr>
                        <a:t>200 to 400 Mbps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2170564"/>
                  </a:ext>
                </a:extLst>
              </a:tr>
              <a:tr h="370840">
                <a:tc>
                  <a:txBody>
                    <a:bodyPr/>
                    <a:lstStyle/>
                    <a:p>
                      <a:pPr algn="l" fontAlgn="b"/>
                      <a:r>
                        <a:rPr lang="en-GB" sz="1200" u="none" strike="noStrike">
                          <a:effectLst/>
                        </a:rPr>
                        <a:t>More than 800Mbps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9535191"/>
                  </a:ext>
                </a:extLst>
              </a:tr>
              <a:tr h="339557">
                <a:tc>
                  <a:txBody>
                    <a:bodyPr/>
                    <a:lstStyle/>
                    <a:p>
                      <a:pPr algn="l" fontAlgn="b"/>
                      <a:r>
                        <a:rPr lang="en-GB" sz="1200" b="1" u="none" strike="noStrike">
                          <a:effectLst/>
                        </a:rPr>
                        <a:t>Don’t know</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36</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26%</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09521532"/>
                  </a:ext>
                </a:extLst>
              </a:tr>
            </a:tbl>
          </a:graphicData>
        </a:graphic>
      </p:graphicFrame>
      <p:graphicFrame>
        <p:nvGraphicFramePr>
          <p:cNvPr id="11" name="Chart 10">
            <a:extLst>
              <a:ext uri="{FF2B5EF4-FFF2-40B4-BE49-F238E27FC236}">
                <a16:creationId xmlns:a16="http://schemas.microsoft.com/office/drawing/2014/main" id="{59122840-A97B-E140-BE4B-7303E5113AE9}"/>
              </a:ext>
            </a:extLst>
          </p:cNvPr>
          <p:cNvGraphicFramePr>
            <a:graphicFrameLocks/>
          </p:cNvGraphicFramePr>
          <p:nvPr>
            <p:extLst>
              <p:ext uri="{D42A27DB-BD31-4B8C-83A1-F6EECF244321}">
                <p14:modId xmlns:p14="http://schemas.microsoft.com/office/powerpoint/2010/main" val="3784294237"/>
              </p:ext>
            </p:extLst>
          </p:nvPr>
        </p:nvGraphicFramePr>
        <p:xfrm>
          <a:off x="463907" y="1667186"/>
          <a:ext cx="3878297" cy="21494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2614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Do you use the internet for any of the following?</a:t>
            </a:r>
            <a:r>
              <a:rPr lang="en-GB" sz="1400"/>
              <a:t> (Data)		(Proportion </a:t>
            </a:r>
            <a:r>
              <a:rPr lang="mr-IN" sz="1400"/>
              <a:t>–</a:t>
            </a:r>
            <a:r>
              <a:rPr lang="en-GB" sz="1400"/>
              <a:t> indicative only)</a:t>
            </a:r>
            <a:endParaRPr sz="1400"/>
          </a:p>
        </p:txBody>
      </p:sp>
      <p:sp>
        <p:nvSpPr>
          <p:cNvPr id="3" name="Content Placeholder 2"/>
          <p:cNvSpPr>
            <a:spLocks noGrp="1"/>
          </p:cNvSpPr>
          <p:nvPr>
            <p:ph idx="1"/>
          </p:nvPr>
        </p:nvSpPr>
        <p:spPr>
          <a:xfrm>
            <a:off x="115136" y="736648"/>
            <a:ext cx="5332506" cy="330151"/>
          </a:xfrm>
        </p:spPr>
        <p:txBody>
          <a:bodyPr>
            <a:normAutofit fontScale="77500" lnSpcReduction="20000"/>
          </a:bodyPr>
          <a:lstStyle/>
          <a:p>
            <a:r>
              <a:t>Answered: 1</a:t>
            </a:r>
            <a:r>
              <a:rPr lang="en-GB"/>
              <a:t>29</a:t>
            </a:r>
            <a:r>
              <a:t> </a:t>
            </a:r>
            <a:r>
              <a:rPr lang="en-GB"/>
              <a:t>(93%)</a:t>
            </a:r>
            <a:r>
              <a:t>   </a:t>
            </a:r>
            <a:endParaRPr lang="en-GB"/>
          </a:p>
          <a:p>
            <a:r>
              <a:t>Skipped: 1</a:t>
            </a:r>
            <a:r>
              <a:rPr lang="en-GB"/>
              <a:t>0 (7%)</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36</a:t>
            </a:fld>
            <a:endParaRPr lang="en-US"/>
          </a:p>
        </p:txBody>
      </p:sp>
      <p:sp>
        <p:nvSpPr>
          <p:cNvPr id="7" name="TextBox 6"/>
          <p:cNvSpPr txBox="1"/>
          <p:nvPr/>
        </p:nvSpPr>
        <p:spPr>
          <a:xfrm>
            <a:off x="115135" y="4858881"/>
            <a:ext cx="2999126"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8" name="TextBox 7"/>
          <p:cNvSpPr txBox="1"/>
          <p:nvPr/>
        </p:nvSpPr>
        <p:spPr>
          <a:xfrm>
            <a:off x="2835210" y="787262"/>
            <a:ext cx="3896931" cy="230832"/>
          </a:xfrm>
          <a:prstGeom prst="rect">
            <a:avLst/>
          </a:prstGeom>
          <a:solidFill>
            <a:schemeClr val="bg1"/>
          </a:solidFill>
        </p:spPr>
        <p:txBody>
          <a:bodyPr wrap="square" rtlCol="0">
            <a:spAutoFit/>
          </a:bodyPr>
          <a:lstStyle/>
          <a:p>
            <a:endParaRPr lang="en-US" sz="900">
              <a:latin typeface="Arial"/>
              <a:cs typeface="Arial"/>
            </a:endParaRPr>
          </a:p>
        </p:txBody>
      </p:sp>
      <p:sp>
        <p:nvSpPr>
          <p:cNvPr id="10" name="TextBox 9">
            <a:extLst>
              <a:ext uri="{FF2B5EF4-FFF2-40B4-BE49-F238E27FC236}">
                <a16:creationId xmlns:a16="http://schemas.microsoft.com/office/drawing/2014/main" id="{39F6C461-98B1-2F42-8385-A316EA4255C2}"/>
              </a:ext>
            </a:extLst>
          </p:cNvPr>
          <p:cNvSpPr txBox="1"/>
          <p:nvPr/>
        </p:nvSpPr>
        <p:spPr>
          <a:xfrm>
            <a:off x="115135" y="4536613"/>
            <a:ext cx="8288869" cy="230832"/>
          </a:xfrm>
          <a:prstGeom prst="rect">
            <a:avLst/>
          </a:prstGeom>
          <a:noFill/>
        </p:spPr>
        <p:txBody>
          <a:bodyPr wrap="square" rtlCol="0">
            <a:spAutoFit/>
          </a:bodyPr>
          <a:lstStyle/>
          <a:p>
            <a:pPr algn="ctr"/>
            <a:r>
              <a:rPr lang="en-US" sz="900" b="1">
                <a:solidFill>
                  <a:srgbClr val="FF0000"/>
                </a:solidFill>
                <a:latin typeface="Arial"/>
                <a:cs typeface="Arial"/>
              </a:rPr>
              <a:t>Chart and data table produced by Steering Group from analysis of responses to an open-ended question</a:t>
            </a:r>
          </a:p>
        </p:txBody>
      </p:sp>
      <p:sp>
        <p:nvSpPr>
          <p:cNvPr id="11" name="TextBox 10">
            <a:extLst>
              <a:ext uri="{FF2B5EF4-FFF2-40B4-BE49-F238E27FC236}">
                <a16:creationId xmlns:a16="http://schemas.microsoft.com/office/drawing/2014/main" id="{6280AE9E-D73E-6149-946C-E6F24E998793}"/>
              </a:ext>
            </a:extLst>
          </p:cNvPr>
          <p:cNvSpPr txBox="1"/>
          <p:nvPr/>
        </p:nvSpPr>
        <p:spPr>
          <a:xfrm>
            <a:off x="3093622" y="732348"/>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next slide </a:t>
            </a:r>
          </a:p>
        </p:txBody>
      </p:sp>
      <p:graphicFrame>
        <p:nvGraphicFramePr>
          <p:cNvPr id="6" name="Table 5">
            <a:extLst>
              <a:ext uri="{FF2B5EF4-FFF2-40B4-BE49-F238E27FC236}">
                <a16:creationId xmlns:a16="http://schemas.microsoft.com/office/drawing/2014/main" id="{E8D14004-A042-564D-9525-76B5642CF4E5}"/>
              </a:ext>
            </a:extLst>
          </p:cNvPr>
          <p:cNvGraphicFramePr>
            <a:graphicFrameLocks noGrp="1"/>
          </p:cNvGraphicFramePr>
          <p:nvPr>
            <p:extLst>
              <p:ext uri="{D42A27DB-BD31-4B8C-83A1-F6EECF244321}">
                <p14:modId xmlns:p14="http://schemas.microsoft.com/office/powerpoint/2010/main" val="1358414123"/>
              </p:ext>
            </p:extLst>
          </p:nvPr>
        </p:nvGraphicFramePr>
        <p:xfrm>
          <a:off x="115135" y="1408945"/>
          <a:ext cx="8877974" cy="2534812"/>
        </p:xfrm>
        <a:graphic>
          <a:graphicData uri="http://schemas.openxmlformats.org/drawingml/2006/table">
            <a:tbl>
              <a:tblPr firstRow="1" bandRow="1">
                <a:tableStyleId>{5C22544A-7EE6-4342-B048-85BDC9FD1C3A}</a:tableStyleId>
              </a:tblPr>
              <a:tblGrid>
                <a:gridCol w="2588308">
                  <a:extLst>
                    <a:ext uri="{9D8B030D-6E8A-4147-A177-3AD203B41FA5}">
                      <a16:colId xmlns:a16="http://schemas.microsoft.com/office/drawing/2014/main" val="1364702991"/>
                    </a:ext>
                  </a:extLst>
                </a:gridCol>
                <a:gridCol w="417444">
                  <a:extLst>
                    <a:ext uri="{9D8B030D-6E8A-4147-A177-3AD203B41FA5}">
                      <a16:colId xmlns:a16="http://schemas.microsoft.com/office/drawing/2014/main" val="3633039216"/>
                    </a:ext>
                  </a:extLst>
                </a:gridCol>
                <a:gridCol w="576470">
                  <a:extLst>
                    <a:ext uri="{9D8B030D-6E8A-4147-A177-3AD203B41FA5}">
                      <a16:colId xmlns:a16="http://schemas.microsoft.com/office/drawing/2014/main" val="42841984"/>
                    </a:ext>
                  </a:extLst>
                </a:gridCol>
                <a:gridCol w="576469">
                  <a:extLst>
                    <a:ext uri="{9D8B030D-6E8A-4147-A177-3AD203B41FA5}">
                      <a16:colId xmlns:a16="http://schemas.microsoft.com/office/drawing/2014/main" val="2175497867"/>
                    </a:ext>
                  </a:extLst>
                </a:gridCol>
                <a:gridCol w="516835">
                  <a:extLst>
                    <a:ext uri="{9D8B030D-6E8A-4147-A177-3AD203B41FA5}">
                      <a16:colId xmlns:a16="http://schemas.microsoft.com/office/drawing/2014/main" val="1972626562"/>
                    </a:ext>
                  </a:extLst>
                </a:gridCol>
                <a:gridCol w="496956">
                  <a:extLst>
                    <a:ext uri="{9D8B030D-6E8A-4147-A177-3AD203B41FA5}">
                      <a16:colId xmlns:a16="http://schemas.microsoft.com/office/drawing/2014/main" val="1126005916"/>
                    </a:ext>
                  </a:extLst>
                </a:gridCol>
                <a:gridCol w="377687">
                  <a:extLst>
                    <a:ext uri="{9D8B030D-6E8A-4147-A177-3AD203B41FA5}">
                      <a16:colId xmlns:a16="http://schemas.microsoft.com/office/drawing/2014/main" val="1908038124"/>
                    </a:ext>
                  </a:extLst>
                </a:gridCol>
                <a:gridCol w="397566">
                  <a:extLst>
                    <a:ext uri="{9D8B030D-6E8A-4147-A177-3AD203B41FA5}">
                      <a16:colId xmlns:a16="http://schemas.microsoft.com/office/drawing/2014/main" val="42567453"/>
                    </a:ext>
                  </a:extLst>
                </a:gridCol>
                <a:gridCol w="548010">
                  <a:extLst>
                    <a:ext uri="{9D8B030D-6E8A-4147-A177-3AD203B41FA5}">
                      <a16:colId xmlns:a16="http://schemas.microsoft.com/office/drawing/2014/main" val="2908489159"/>
                    </a:ext>
                  </a:extLst>
                </a:gridCol>
                <a:gridCol w="415506">
                  <a:extLst>
                    <a:ext uri="{9D8B030D-6E8A-4147-A177-3AD203B41FA5}">
                      <a16:colId xmlns:a16="http://schemas.microsoft.com/office/drawing/2014/main" val="1145578480"/>
                    </a:ext>
                  </a:extLst>
                </a:gridCol>
                <a:gridCol w="387806">
                  <a:extLst>
                    <a:ext uri="{9D8B030D-6E8A-4147-A177-3AD203B41FA5}">
                      <a16:colId xmlns:a16="http://schemas.microsoft.com/office/drawing/2014/main" val="1661554294"/>
                    </a:ext>
                  </a:extLst>
                </a:gridCol>
                <a:gridCol w="401655">
                  <a:extLst>
                    <a:ext uri="{9D8B030D-6E8A-4147-A177-3AD203B41FA5}">
                      <a16:colId xmlns:a16="http://schemas.microsoft.com/office/drawing/2014/main" val="1020867565"/>
                    </a:ext>
                  </a:extLst>
                </a:gridCol>
                <a:gridCol w="360105">
                  <a:extLst>
                    <a:ext uri="{9D8B030D-6E8A-4147-A177-3AD203B41FA5}">
                      <a16:colId xmlns:a16="http://schemas.microsoft.com/office/drawing/2014/main" val="3975167753"/>
                    </a:ext>
                  </a:extLst>
                </a:gridCol>
                <a:gridCol w="429356">
                  <a:extLst>
                    <a:ext uri="{9D8B030D-6E8A-4147-A177-3AD203B41FA5}">
                      <a16:colId xmlns:a16="http://schemas.microsoft.com/office/drawing/2014/main" val="24369147"/>
                    </a:ext>
                  </a:extLst>
                </a:gridCol>
                <a:gridCol w="387801">
                  <a:extLst>
                    <a:ext uri="{9D8B030D-6E8A-4147-A177-3AD203B41FA5}">
                      <a16:colId xmlns:a16="http://schemas.microsoft.com/office/drawing/2014/main" val="862710122"/>
                    </a:ext>
                  </a:extLst>
                </a:gridCol>
              </a:tblGrid>
              <a:tr h="435375">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1 to 5%</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6 to 10%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11 to 15%</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16 to 20%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21 to 25%</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26 to 30%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31 to 40%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41 to 50%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51 to 60%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61 to 70%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71 to 80%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81 to 90%</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91 to 100%</a:t>
                      </a:r>
                    </a:p>
                  </a:txBody>
                  <a:tcPr marL="9525" marR="9525" marT="9525" marB="0" anchor="b"/>
                </a:tc>
                <a:extLst>
                  <a:ext uri="{0D108BD9-81ED-4DB2-BD59-A6C34878D82A}">
                    <a16:rowId xmlns:a16="http://schemas.microsoft.com/office/drawing/2014/main" val="3412171522"/>
                  </a:ext>
                </a:extLst>
              </a:tr>
              <a:tr h="447502">
                <a:tc>
                  <a:txBody>
                    <a:bodyPr/>
                    <a:lstStyle/>
                    <a:p>
                      <a:pPr algn="l" fontAlgn="b"/>
                      <a:r>
                        <a:rPr lang="en-GB" sz="1200" b="0" i="0" u="none" strike="noStrike">
                          <a:solidFill>
                            <a:srgbClr val="000000"/>
                          </a:solidFill>
                          <a:effectLst/>
                          <a:latin typeface="Calibri" panose="020F0502020204030204" pitchFamily="34" charset="0"/>
                        </a:rPr>
                        <a:t>Education</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195681096"/>
                  </a:ext>
                </a:extLst>
              </a:tr>
              <a:tr h="360511">
                <a:tc>
                  <a:txBody>
                    <a:bodyPr/>
                    <a:lstStyle/>
                    <a:p>
                      <a:pPr algn="l" fontAlgn="b"/>
                      <a:r>
                        <a:rPr lang="en-GB" sz="1200" b="0" i="0" u="none" strike="noStrike">
                          <a:solidFill>
                            <a:srgbClr val="000000"/>
                          </a:solidFill>
                          <a:effectLst/>
                          <a:latin typeface="Calibri" panose="020F0502020204030204" pitchFamily="34" charset="0"/>
                        </a:rPr>
                        <a:t>Online Shopping</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03388793"/>
                  </a:ext>
                </a:extLst>
              </a:tr>
              <a:tr h="343490">
                <a:tc>
                  <a:txBody>
                    <a:bodyPr/>
                    <a:lstStyle/>
                    <a:p>
                      <a:pPr algn="l" fontAlgn="b"/>
                      <a:r>
                        <a:rPr lang="en-GB" sz="1200" b="0" i="0" u="none" strike="noStrike">
                          <a:solidFill>
                            <a:srgbClr val="000000"/>
                          </a:solidFill>
                          <a:effectLst/>
                          <a:latin typeface="Calibri" panose="020F0502020204030204" pitchFamily="34" charset="0"/>
                        </a:rPr>
                        <a:t>Work</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202738206"/>
                  </a:ext>
                </a:extLst>
              </a:tr>
              <a:tr h="455963">
                <a:tc>
                  <a:txBody>
                    <a:bodyPr/>
                    <a:lstStyle/>
                    <a:p>
                      <a:pPr algn="l" fontAlgn="b"/>
                      <a:r>
                        <a:rPr lang="en-GB" sz="1200" b="0" i="0" u="none" strike="noStrike">
                          <a:solidFill>
                            <a:srgbClr val="000000"/>
                          </a:solidFill>
                          <a:effectLst/>
                          <a:latin typeface="Calibri" panose="020F0502020204030204" pitchFamily="34" charset="0"/>
                        </a:rPr>
                        <a:t>Personal (</a:t>
                      </a:r>
                      <a:r>
                        <a:rPr lang="en-GB" sz="1200" b="0" i="0" u="none" strike="noStrike" err="1">
                          <a:solidFill>
                            <a:srgbClr val="000000"/>
                          </a:solidFill>
                          <a:effectLst/>
                          <a:latin typeface="Calibri" panose="020F0502020204030204" pitchFamily="34" charset="0"/>
                        </a:rPr>
                        <a:t>eg</a:t>
                      </a:r>
                      <a:r>
                        <a:rPr lang="en-GB" sz="1200" b="0" i="0" u="none" strike="noStrike">
                          <a:solidFill>
                            <a:srgbClr val="000000"/>
                          </a:solidFill>
                          <a:effectLst/>
                          <a:latin typeface="Calibri" panose="020F0502020204030204" pitchFamily="34" charset="0"/>
                        </a:rPr>
                        <a:t> email, letters, family tree)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1373204"/>
                  </a:ext>
                </a:extLst>
              </a:tr>
              <a:tr h="491971">
                <a:tc>
                  <a:txBody>
                    <a:bodyPr/>
                    <a:lstStyle/>
                    <a:p>
                      <a:pPr algn="l" fontAlgn="b"/>
                      <a:r>
                        <a:rPr lang="en-GB" sz="1200" b="0" i="0" u="none" strike="noStrike">
                          <a:solidFill>
                            <a:srgbClr val="000000"/>
                          </a:solidFill>
                          <a:effectLst/>
                          <a:latin typeface="Calibri" panose="020F0502020204030204" pitchFamily="34" charset="0"/>
                        </a:rPr>
                        <a:t>Entertainment (</a:t>
                      </a:r>
                      <a:r>
                        <a:rPr lang="en-GB" sz="1200" b="0" i="0" u="none" strike="noStrike" err="1">
                          <a:solidFill>
                            <a:srgbClr val="000000"/>
                          </a:solidFill>
                          <a:effectLst/>
                          <a:latin typeface="Calibri" panose="020F0502020204030204" pitchFamily="34" charset="0"/>
                        </a:rPr>
                        <a:t>eg.</a:t>
                      </a:r>
                      <a:r>
                        <a:rPr lang="en-GB" sz="1200" b="0" i="0" u="none" strike="noStrike">
                          <a:solidFill>
                            <a:srgbClr val="000000"/>
                          </a:solidFill>
                          <a:effectLst/>
                          <a:latin typeface="Calibri" panose="020F0502020204030204" pitchFamily="34" charset="0"/>
                        </a:rPr>
                        <a:t> games, films etc)</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6503516"/>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33381"/>
            <a:ext cx="8877975" cy="391272"/>
          </a:xfrm>
        </p:spPr>
        <p:txBody>
          <a:bodyPr>
            <a:normAutofit/>
          </a:bodyPr>
          <a:lstStyle/>
          <a:p>
            <a:r>
              <a:rPr sz="1400"/>
              <a:t>Do you use the internet for any of the following?</a:t>
            </a:r>
            <a:r>
              <a:rPr lang="en-GB" sz="1400"/>
              <a:t> (Chart)                              (Proportion </a:t>
            </a:r>
            <a:r>
              <a:rPr lang="mr-IN" sz="1400"/>
              <a:t>–</a:t>
            </a:r>
            <a:r>
              <a:rPr lang="en-GB" sz="1400"/>
              <a:t> indicative only) </a:t>
            </a:r>
            <a:endParaRPr sz="1400"/>
          </a:p>
        </p:txBody>
      </p:sp>
      <p:sp>
        <p:nvSpPr>
          <p:cNvPr id="3" name="Content Placeholder 2"/>
          <p:cNvSpPr>
            <a:spLocks noGrp="1"/>
          </p:cNvSpPr>
          <p:nvPr>
            <p:ph idx="1"/>
          </p:nvPr>
        </p:nvSpPr>
        <p:spPr>
          <a:xfrm>
            <a:off x="152406" y="744929"/>
            <a:ext cx="5332506" cy="338618"/>
          </a:xfrm>
        </p:spPr>
        <p:txBody>
          <a:bodyPr>
            <a:normAutofit fontScale="85000" lnSpcReduction="20000"/>
          </a:bodyPr>
          <a:lstStyle/>
          <a:p>
            <a:r>
              <a:t>Answered: 1</a:t>
            </a:r>
            <a:r>
              <a:rPr lang="en-GB"/>
              <a:t>29 (93%)</a:t>
            </a:r>
            <a:r>
              <a:t>   </a:t>
            </a:r>
            <a:endParaRPr lang="en-GB"/>
          </a:p>
          <a:p>
            <a:r>
              <a:t>Skipped: 1</a:t>
            </a:r>
            <a:r>
              <a:rPr lang="en-GB"/>
              <a:t>0 (7%)</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37</a:t>
            </a:fld>
            <a:endParaRPr lang="en-US"/>
          </a:p>
        </p:txBody>
      </p:sp>
      <p:sp>
        <p:nvSpPr>
          <p:cNvPr id="6" name="TextBox 5"/>
          <p:cNvSpPr txBox="1"/>
          <p:nvPr/>
        </p:nvSpPr>
        <p:spPr>
          <a:xfrm>
            <a:off x="115135" y="4858881"/>
            <a:ext cx="3065387"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7" name="TextBox 6"/>
          <p:cNvSpPr txBox="1"/>
          <p:nvPr/>
        </p:nvSpPr>
        <p:spPr>
          <a:xfrm>
            <a:off x="2438400" y="1024456"/>
            <a:ext cx="4822211" cy="349965"/>
          </a:xfrm>
          <a:prstGeom prst="rect">
            <a:avLst/>
          </a:prstGeom>
          <a:solidFill>
            <a:schemeClr val="bg1"/>
          </a:solidFill>
        </p:spPr>
        <p:txBody>
          <a:bodyPr wrap="square" rtlCol="0">
            <a:spAutoFit/>
          </a:bodyPr>
          <a:lstStyle/>
          <a:p>
            <a:endParaRPr lang="en-US" sz="900">
              <a:latin typeface="Arial"/>
              <a:cs typeface="Arial"/>
            </a:endParaRPr>
          </a:p>
        </p:txBody>
      </p:sp>
      <p:sp>
        <p:nvSpPr>
          <p:cNvPr id="9" name="TextBox 8">
            <a:extLst>
              <a:ext uri="{FF2B5EF4-FFF2-40B4-BE49-F238E27FC236}">
                <a16:creationId xmlns:a16="http://schemas.microsoft.com/office/drawing/2014/main" id="{C88AC398-0A96-4F43-8B7D-3982C386704C}"/>
              </a:ext>
            </a:extLst>
          </p:cNvPr>
          <p:cNvSpPr txBox="1"/>
          <p:nvPr/>
        </p:nvSpPr>
        <p:spPr>
          <a:xfrm>
            <a:off x="427566" y="4318000"/>
            <a:ext cx="8288869" cy="230832"/>
          </a:xfrm>
          <a:prstGeom prst="rect">
            <a:avLst/>
          </a:prstGeom>
          <a:noFill/>
        </p:spPr>
        <p:txBody>
          <a:bodyPr wrap="square" rtlCol="0">
            <a:spAutoFit/>
          </a:bodyPr>
          <a:lstStyle/>
          <a:p>
            <a:pPr algn="ctr"/>
            <a:r>
              <a:rPr lang="en-US" sz="900" b="1">
                <a:solidFill>
                  <a:srgbClr val="FF0000"/>
                </a:solidFill>
                <a:latin typeface="Arial"/>
                <a:cs typeface="Arial"/>
              </a:rPr>
              <a:t>Chart and data table produced by Steering Group from analysis of responses to an open-ended question</a:t>
            </a:r>
          </a:p>
        </p:txBody>
      </p:sp>
      <p:sp>
        <p:nvSpPr>
          <p:cNvPr id="10" name="TextBox 9">
            <a:extLst>
              <a:ext uri="{FF2B5EF4-FFF2-40B4-BE49-F238E27FC236}">
                <a16:creationId xmlns:a16="http://schemas.microsoft.com/office/drawing/2014/main" id="{2B7253DF-364F-6642-BA07-6581E9EDBCF6}"/>
              </a:ext>
            </a:extLst>
          </p:cNvPr>
          <p:cNvSpPr txBox="1"/>
          <p:nvPr/>
        </p:nvSpPr>
        <p:spPr>
          <a:xfrm>
            <a:off x="3093622" y="732348"/>
            <a:ext cx="2921000" cy="215444"/>
          </a:xfrm>
          <a:prstGeom prst="rect">
            <a:avLst/>
          </a:prstGeom>
          <a:noFill/>
        </p:spPr>
        <p:txBody>
          <a:bodyPr wrap="square" rtlCol="0">
            <a:spAutoFit/>
          </a:bodyPr>
          <a:lstStyle/>
          <a:p>
            <a:pPr algn="ctr"/>
            <a:r>
              <a:rPr lang="en-US" sz="800" b="1">
                <a:solidFill>
                  <a:srgbClr val="FF0000"/>
                </a:solidFill>
                <a:latin typeface="Arial"/>
                <a:cs typeface="Arial"/>
              </a:rPr>
              <a:t>Data on previous slide </a:t>
            </a:r>
          </a:p>
        </p:txBody>
      </p:sp>
      <p:graphicFrame>
        <p:nvGraphicFramePr>
          <p:cNvPr id="11" name="Chart 10">
            <a:extLst>
              <a:ext uri="{FF2B5EF4-FFF2-40B4-BE49-F238E27FC236}">
                <a16:creationId xmlns:a16="http://schemas.microsoft.com/office/drawing/2014/main" id="{C2B7E2BA-801B-434F-8485-F35AD846ED5E}"/>
              </a:ext>
            </a:extLst>
          </p:cNvPr>
          <p:cNvGraphicFramePr>
            <a:graphicFrameLocks/>
          </p:cNvGraphicFramePr>
          <p:nvPr>
            <p:extLst>
              <p:ext uri="{D42A27DB-BD31-4B8C-83A1-F6EECF244321}">
                <p14:modId xmlns:p14="http://schemas.microsoft.com/office/powerpoint/2010/main" val="681149726"/>
              </p:ext>
            </p:extLst>
          </p:nvPr>
        </p:nvGraphicFramePr>
        <p:xfrm>
          <a:off x="427566" y="1200149"/>
          <a:ext cx="7976438" cy="306914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476" y="231982"/>
            <a:ext cx="8229600" cy="391272"/>
          </a:xfrm>
        </p:spPr>
        <p:txBody>
          <a:bodyPr>
            <a:normAutofit/>
          </a:bodyPr>
          <a:lstStyle/>
          <a:p>
            <a:r>
              <a:rPr lang="en-GB" sz="1400"/>
              <a:t>Community news and information: how important is it to you?</a:t>
            </a:r>
            <a:endParaRPr sz="1400"/>
          </a:p>
        </p:txBody>
      </p:sp>
      <p:sp>
        <p:nvSpPr>
          <p:cNvPr id="3" name="Content Placeholder 2"/>
          <p:cNvSpPr>
            <a:spLocks noGrp="1"/>
          </p:cNvSpPr>
          <p:nvPr>
            <p:ph idx="1"/>
          </p:nvPr>
        </p:nvSpPr>
        <p:spPr>
          <a:xfrm>
            <a:off x="115136" y="736649"/>
            <a:ext cx="5332506" cy="347084"/>
          </a:xfrm>
        </p:spPr>
        <p:txBody>
          <a:bodyPr>
            <a:normAutofit/>
          </a:bodyPr>
          <a:lstStyle/>
          <a:p>
            <a:r>
              <a:t>Answered: 1</a:t>
            </a:r>
            <a:r>
              <a:rPr lang="en-GB"/>
              <a:t>39 (100%)</a:t>
            </a:r>
            <a:r>
              <a:t>    </a:t>
            </a:r>
            <a:endParaRPr lang="en-GB"/>
          </a:p>
          <a:p>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38</a:t>
            </a:fld>
            <a:endParaRPr lang="en-US"/>
          </a:p>
        </p:txBody>
      </p:sp>
      <p:sp>
        <p:nvSpPr>
          <p:cNvPr id="9" name="TextBox 8"/>
          <p:cNvSpPr txBox="1"/>
          <p:nvPr/>
        </p:nvSpPr>
        <p:spPr>
          <a:xfrm>
            <a:off x="115135" y="4858881"/>
            <a:ext cx="3013076"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Table 5">
            <a:extLst>
              <a:ext uri="{FF2B5EF4-FFF2-40B4-BE49-F238E27FC236}">
                <a16:creationId xmlns:a16="http://schemas.microsoft.com/office/drawing/2014/main" id="{C563C7E5-FE2C-D84E-B6B8-89DB4D830E63}"/>
              </a:ext>
            </a:extLst>
          </p:cNvPr>
          <p:cNvGraphicFramePr>
            <a:graphicFrameLocks noGrp="1"/>
          </p:cNvGraphicFramePr>
          <p:nvPr>
            <p:extLst>
              <p:ext uri="{D42A27DB-BD31-4B8C-83A1-F6EECF244321}">
                <p14:modId xmlns:p14="http://schemas.microsoft.com/office/powerpoint/2010/main" val="635643866"/>
              </p:ext>
            </p:extLst>
          </p:nvPr>
        </p:nvGraphicFramePr>
        <p:xfrm>
          <a:off x="4483100" y="1702782"/>
          <a:ext cx="3644898" cy="1858645"/>
        </p:xfrm>
        <a:graphic>
          <a:graphicData uri="http://schemas.openxmlformats.org/drawingml/2006/table">
            <a:tbl>
              <a:tblPr firstRow="1" bandRow="1">
                <a:tableStyleId>{C4B1156A-380E-4F78-BDF5-A606A8083BF9}</a:tableStyleId>
              </a:tblPr>
              <a:tblGrid>
                <a:gridCol w="1214966">
                  <a:extLst>
                    <a:ext uri="{9D8B030D-6E8A-4147-A177-3AD203B41FA5}">
                      <a16:colId xmlns:a16="http://schemas.microsoft.com/office/drawing/2014/main" val="2886326727"/>
                    </a:ext>
                  </a:extLst>
                </a:gridCol>
                <a:gridCol w="1214966">
                  <a:extLst>
                    <a:ext uri="{9D8B030D-6E8A-4147-A177-3AD203B41FA5}">
                      <a16:colId xmlns:a16="http://schemas.microsoft.com/office/drawing/2014/main" val="796331201"/>
                    </a:ext>
                  </a:extLst>
                </a:gridCol>
                <a:gridCol w="1214966">
                  <a:extLst>
                    <a:ext uri="{9D8B030D-6E8A-4147-A177-3AD203B41FA5}">
                      <a16:colId xmlns:a16="http://schemas.microsoft.com/office/drawing/2014/main" val="3101814406"/>
                    </a:ext>
                  </a:extLst>
                </a:gridCol>
              </a:tblGrid>
              <a:tr h="370840">
                <a:tc>
                  <a:txBody>
                    <a:bodyPr/>
                    <a:lstStyle/>
                    <a:p>
                      <a:pPr algn="l" fontAlgn="b"/>
                      <a:r>
                        <a:rPr lang="en-GB" sz="1200" u="none" strike="noStrike">
                          <a:effectLst/>
                        </a:rPr>
                        <a:t>Very Important</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49</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35%</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67538342"/>
                  </a:ext>
                </a:extLst>
              </a:tr>
              <a:tr h="370840">
                <a:tc>
                  <a:txBody>
                    <a:bodyPr/>
                    <a:lstStyle/>
                    <a:p>
                      <a:pPr algn="l" fontAlgn="b"/>
                      <a:r>
                        <a:rPr lang="en-GB" sz="1200" u="none" strike="noStrike">
                          <a:effectLst/>
                        </a:rPr>
                        <a:t>Quite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17745375"/>
                  </a:ext>
                </a:extLst>
              </a:tr>
              <a:tr h="370840">
                <a:tc>
                  <a:txBody>
                    <a:bodyPr/>
                    <a:lstStyle/>
                    <a:p>
                      <a:pPr algn="l" fontAlgn="b"/>
                      <a:r>
                        <a:rPr lang="en-GB" sz="1200" u="none" strike="noStrike">
                          <a:effectLst/>
                        </a:rPr>
                        <a:t>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18770011"/>
                  </a:ext>
                </a:extLst>
              </a:tr>
              <a:tr h="370840">
                <a:tc>
                  <a:txBody>
                    <a:bodyPr/>
                    <a:lstStyle/>
                    <a:p>
                      <a:pPr algn="l" fontAlgn="b"/>
                      <a:r>
                        <a:rPr lang="en-GB" sz="1200" u="none" strike="noStrike">
                          <a:effectLst/>
                        </a:rPr>
                        <a:t>Not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5728041"/>
                  </a:ext>
                </a:extLst>
              </a:tr>
              <a:tr h="370840">
                <a:tc>
                  <a:txBody>
                    <a:bodyPr/>
                    <a:lstStyle/>
                    <a:p>
                      <a:pPr algn="l" fontAlgn="b"/>
                      <a:r>
                        <a:rPr lang="en-GB" sz="1200" u="none" strike="noStrike">
                          <a:effectLst/>
                        </a:rPr>
                        <a:t>Not sure/ don't know</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22064517"/>
                  </a:ext>
                </a:extLst>
              </a:tr>
            </a:tbl>
          </a:graphicData>
        </a:graphic>
      </p:graphicFrame>
      <p:graphicFrame>
        <p:nvGraphicFramePr>
          <p:cNvPr id="10" name="Chart 9">
            <a:extLst>
              <a:ext uri="{FF2B5EF4-FFF2-40B4-BE49-F238E27FC236}">
                <a16:creationId xmlns:a16="http://schemas.microsoft.com/office/drawing/2014/main" id="{C9A3AA4F-3A2E-E844-ADBF-A6D8A8A08B03}"/>
              </a:ext>
            </a:extLst>
          </p:cNvPr>
          <p:cNvGraphicFramePr>
            <a:graphicFrameLocks/>
          </p:cNvGraphicFramePr>
          <p:nvPr>
            <p:extLst>
              <p:ext uri="{D42A27DB-BD31-4B8C-83A1-F6EECF244321}">
                <p14:modId xmlns:p14="http://schemas.microsoft.com/office/powerpoint/2010/main" val="1506055115"/>
              </p:ext>
            </p:extLst>
          </p:nvPr>
        </p:nvGraphicFramePr>
        <p:xfrm>
          <a:off x="759781" y="1392764"/>
          <a:ext cx="3215319" cy="24389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How easy is it to find community news and information about </a:t>
            </a:r>
            <a:r>
              <a:rPr lang="en-GB" sz="1400" err="1"/>
              <a:t>Chedworth</a:t>
            </a:r>
            <a:r>
              <a:rPr sz="1400"/>
              <a:t>?</a:t>
            </a:r>
          </a:p>
        </p:txBody>
      </p:sp>
      <p:sp>
        <p:nvSpPr>
          <p:cNvPr id="3" name="Content Placeholder 2"/>
          <p:cNvSpPr>
            <a:spLocks noGrp="1"/>
          </p:cNvSpPr>
          <p:nvPr>
            <p:ph idx="1"/>
          </p:nvPr>
        </p:nvSpPr>
        <p:spPr>
          <a:xfrm>
            <a:off x="115136" y="736649"/>
            <a:ext cx="5332506" cy="321684"/>
          </a:xfrm>
        </p:spPr>
        <p:txBody>
          <a:bodyPr>
            <a:normAutofit/>
          </a:bodyPr>
          <a:lstStyle/>
          <a:p>
            <a:r>
              <a:t>Answered: 1</a:t>
            </a:r>
            <a:r>
              <a:rPr lang="en-GB"/>
              <a:t>39 (100%)</a:t>
            </a:r>
            <a:r>
              <a:t>   </a:t>
            </a:r>
            <a:endParaRPr lang="en-GB"/>
          </a:p>
          <a:p>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39</a:t>
            </a:fld>
            <a:endParaRPr lang="en-US"/>
          </a:p>
        </p:txBody>
      </p:sp>
      <p:sp>
        <p:nvSpPr>
          <p:cNvPr id="6" name="TextBox 5"/>
          <p:cNvSpPr txBox="1"/>
          <p:nvPr/>
        </p:nvSpPr>
        <p:spPr>
          <a:xfrm>
            <a:off x="115135" y="4858881"/>
            <a:ext cx="3065387"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7" name="Table 6">
            <a:extLst>
              <a:ext uri="{FF2B5EF4-FFF2-40B4-BE49-F238E27FC236}">
                <a16:creationId xmlns:a16="http://schemas.microsoft.com/office/drawing/2014/main" id="{62A24220-5441-D948-BA97-6B6B6956F091}"/>
              </a:ext>
            </a:extLst>
          </p:cNvPr>
          <p:cNvGraphicFramePr>
            <a:graphicFrameLocks noGrp="1"/>
          </p:cNvGraphicFramePr>
          <p:nvPr>
            <p:extLst>
              <p:ext uri="{D42A27DB-BD31-4B8C-83A1-F6EECF244321}">
                <p14:modId xmlns:p14="http://schemas.microsoft.com/office/powerpoint/2010/main" val="2595413118"/>
              </p:ext>
            </p:extLst>
          </p:nvPr>
        </p:nvGraphicFramePr>
        <p:xfrm>
          <a:off x="4457700" y="1466850"/>
          <a:ext cx="3555999" cy="1858645"/>
        </p:xfrm>
        <a:graphic>
          <a:graphicData uri="http://schemas.openxmlformats.org/drawingml/2006/table">
            <a:tbl>
              <a:tblPr firstRow="1" bandRow="1">
                <a:tableStyleId>{C4B1156A-380E-4F78-BDF5-A606A8083BF9}</a:tableStyleId>
              </a:tblPr>
              <a:tblGrid>
                <a:gridCol w="1185333">
                  <a:extLst>
                    <a:ext uri="{9D8B030D-6E8A-4147-A177-3AD203B41FA5}">
                      <a16:colId xmlns:a16="http://schemas.microsoft.com/office/drawing/2014/main" val="1844243223"/>
                    </a:ext>
                  </a:extLst>
                </a:gridCol>
                <a:gridCol w="1185333">
                  <a:extLst>
                    <a:ext uri="{9D8B030D-6E8A-4147-A177-3AD203B41FA5}">
                      <a16:colId xmlns:a16="http://schemas.microsoft.com/office/drawing/2014/main" val="3483638229"/>
                    </a:ext>
                  </a:extLst>
                </a:gridCol>
                <a:gridCol w="1185333">
                  <a:extLst>
                    <a:ext uri="{9D8B030D-6E8A-4147-A177-3AD203B41FA5}">
                      <a16:colId xmlns:a16="http://schemas.microsoft.com/office/drawing/2014/main" val="407088909"/>
                    </a:ext>
                  </a:extLst>
                </a:gridCol>
              </a:tblGrid>
              <a:tr h="370840">
                <a:tc>
                  <a:txBody>
                    <a:bodyPr/>
                    <a:lstStyle/>
                    <a:p>
                      <a:pPr algn="l" fontAlgn="b"/>
                      <a:r>
                        <a:rPr lang="en-GB" sz="1200" b="0" u="none" strike="noStrike">
                          <a:effectLst/>
                        </a:rPr>
                        <a:t>Very easy</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34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24%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36874658"/>
                  </a:ext>
                </a:extLst>
              </a:tr>
              <a:tr h="370840">
                <a:tc>
                  <a:txBody>
                    <a:bodyPr/>
                    <a:lstStyle/>
                    <a:p>
                      <a:pPr algn="l" fontAlgn="b"/>
                      <a:r>
                        <a:rPr lang="en-GB" sz="1200" b="1" u="none" strike="noStrike">
                          <a:effectLst/>
                        </a:rPr>
                        <a:t>Easy</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94</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68%</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1061921"/>
                  </a:ext>
                </a:extLst>
              </a:tr>
              <a:tr h="370840">
                <a:tc>
                  <a:txBody>
                    <a:bodyPr/>
                    <a:lstStyle/>
                    <a:p>
                      <a:pPr algn="l" fontAlgn="b"/>
                      <a:r>
                        <a:rPr lang="en-GB" sz="1200" u="none" strike="noStrike">
                          <a:effectLst/>
                        </a:rPr>
                        <a:t>Difficult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0066575"/>
                  </a:ext>
                </a:extLst>
              </a:tr>
              <a:tr h="370840">
                <a:tc>
                  <a:txBody>
                    <a:bodyPr/>
                    <a:lstStyle/>
                    <a:p>
                      <a:pPr algn="l" fontAlgn="b"/>
                      <a:r>
                        <a:rPr lang="en-GB" sz="1200" u="none" strike="noStrike">
                          <a:effectLst/>
                        </a:rPr>
                        <a:t>Very Difficult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210710"/>
                  </a:ext>
                </a:extLst>
              </a:tr>
              <a:tr h="370840">
                <a:tc>
                  <a:txBody>
                    <a:bodyPr/>
                    <a:lstStyle/>
                    <a:p>
                      <a:pPr algn="l" fontAlgn="b"/>
                      <a:r>
                        <a:rPr lang="en-GB" sz="1200" u="none" strike="noStrike">
                          <a:effectLst/>
                        </a:rPr>
                        <a:t>Not sure/ don’t know</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8876464"/>
                  </a:ext>
                </a:extLst>
              </a:tr>
            </a:tbl>
          </a:graphicData>
        </a:graphic>
      </p:graphicFrame>
      <p:graphicFrame>
        <p:nvGraphicFramePr>
          <p:cNvPr id="9" name="Chart 8">
            <a:extLst>
              <a:ext uri="{FF2B5EF4-FFF2-40B4-BE49-F238E27FC236}">
                <a16:creationId xmlns:a16="http://schemas.microsoft.com/office/drawing/2014/main" id="{989FA845-5322-DA43-AA03-FD139A8AC8E1}"/>
              </a:ext>
            </a:extLst>
          </p:cNvPr>
          <p:cNvGraphicFramePr>
            <a:graphicFrameLocks/>
          </p:cNvGraphicFramePr>
          <p:nvPr>
            <p:extLst>
              <p:ext uri="{D42A27DB-BD31-4B8C-83A1-F6EECF244321}">
                <p14:modId xmlns:p14="http://schemas.microsoft.com/office/powerpoint/2010/main" val="534250554"/>
              </p:ext>
            </p:extLst>
          </p:nvPr>
        </p:nvGraphicFramePr>
        <p:xfrm>
          <a:off x="773953" y="1136583"/>
          <a:ext cx="3290047" cy="28258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 Please indicate your age range</a:t>
            </a:r>
          </a:p>
        </p:txBody>
      </p:sp>
      <p:sp>
        <p:nvSpPr>
          <p:cNvPr id="3" name="Content Placeholder 2"/>
          <p:cNvSpPr>
            <a:spLocks noGrp="1"/>
          </p:cNvSpPr>
          <p:nvPr>
            <p:ph idx="1"/>
          </p:nvPr>
        </p:nvSpPr>
        <p:spPr>
          <a:xfrm>
            <a:off x="115136" y="736648"/>
            <a:ext cx="5332506" cy="358295"/>
          </a:xfrm>
        </p:spPr>
        <p:txBody>
          <a:bodyPr>
            <a:normAutofit/>
          </a:bodyPr>
          <a:lstStyle/>
          <a:p>
            <a:r>
              <a:t>Answered: 1</a:t>
            </a:r>
            <a:r>
              <a:rPr lang="en-GB"/>
              <a:t>39 (100%)</a:t>
            </a:r>
            <a:r>
              <a:t>    </a:t>
            </a:r>
            <a:endParaRPr lang="en-GB"/>
          </a:p>
          <a:p>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a:t>
            </a:fld>
            <a:endParaRPr lang="en-US"/>
          </a:p>
        </p:txBody>
      </p:sp>
      <p:sp>
        <p:nvSpPr>
          <p:cNvPr id="9" name="TextBox 8">
            <a:extLst>
              <a:ext uri="{FF2B5EF4-FFF2-40B4-BE49-F238E27FC236}">
                <a16:creationId xmlns:a16="http://schemas.microsoft.com/office/drawing/2014/main" id="{500D95FC-E28C-CE41-A8D3-E39976FF4678}"/>
              </a:ext>
            </a:extLst>
          </p:cNvPr>
          <p:cNvSpPr txBox="1"/>
          <p:nvPr/>
        </p:nvSpPr>
        <p:spPr>
          <a:xfrm>
            <a:off x="115135" y="4858881"/>
            <a:ext cx="3151940"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mc:AlternateContent xmlns:mc="http://schemas.openxmlformats.org/markup-compatibility/2006" xmlns:cx2="http://schemas.microsoft.com/office/drawing/2015/10/21/chartex">
        <mc:Choice Requires="cx2">
          <p:graphicFrame>
            <p:nvGraphicFramePr>
              <p:cNvPr id="10" name="Chart 9">
                <a:extLst>
                  <a:ext uri="{FF2B5EF4-FFF2-40B4-BE49-F238E27FC236}">
                    <a16:creationId xmlns:a16="http://schemas.microsoft.com/office/drawing/2014/main" id="{280D6379-EB80-3D4B-AF84-109E78F78299}"/>
                  </a:ext>
                </a:extLst>
              </p:cNvPr>
              <p:cNvGraphicFramePr/>
              <p:nvPr>
                <p:extLst>
                  <p:ext uri="{D42A27DB-BD31-4B8C-83A1-F6EECF244321}">
                    <p14:modId xmlns:p14="http://schemas.microsoft.com/office/powerpoint/2010/main" val="2327763159"/>
                  </p:ext>
                </p:extLst>
              </p:nvPr>
            </p:nvGraphicFramePr>
            <p:xfrm>
              <a:off x="275166" y="1174550"/>
              <a:ext cx="3695718" cy="314485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0" name="Chart 9">
                <a:extLst>
                  <a:ext uri="{FF2B5EF4-FFF2-40B4-BE49-F238E27FC236}">
                    <a16:creationId xmlns:a16="http://schemas.microsoft.com/office/drawing/2014/main" id="{280D6379-EB80-3D4B-AF84-109E78F78299}"/>
                  </a:ext>
                </a:extLst>
              </p:cNvPr>
              <p:cNvPicPr>
                <a:picLocks noGrp="1" noRot="1" noChangeAspect="1" noMove="1" noResize="1" noEditPoints="1" noAdjustHandles="1" noChangeArrowheads="1" noChangeShapeType="1"/>
              </p:cNvPicPr>
              <p:nvPr/>
            </p:nvPicPr>
            <p:blipFill>
              <a:blip r:embed="rId3"/>
              <a:stretch>
                <a:fillRect/>
              </a:stretch>
            </p:blipFill>
            <p:spPr>
              <a:xfrm>
                <a:off x="275166" y="1174550"/>
                <a:ext cx="3695718" cy="3144859"/>
              </a:xfrm>
              <a:prstGeom prst="rect">
                <a:avLst/>
              </a:prstGeom>
            </p:spPr>
          </p:pic>
        </mc:Fallback>
      </mc:AlternateContent>
      <p:graphicFrame>
        <p:nvGraphicFramePr>
          <p:cNvPr id="13" name="Table 12">
            <a:extLst>
              <a:ext uri="{FF2B5EF4-FFF2-40B4-BE49-F238E27FC236}">
                <a16:creationId xmlns:a16="http://schemas.microsoft.com/office/drawing/2014/main" id="{D91C4973-E19B-1B40-83CC-668E867A49DC}"/>
              </a:ext>
            </a:extLst>
          </p:cNvPr>
          <p:cNvGraphicFramePr>
            <a:graphicFrameLocks noGrp="1"/>
          </p:cNvGraphicFramePr>
          <p:nvPr>
            <p:extLst>
              <p:ext uri="{D42A27DB-BD31-4B8C-83A1-F6EECF244321}">
                <p14:modId xmlns:p14="http://schemas.microsoft.com/office/powerpoint/2010/main" val="2454538585"/>
              </p:ext>
            </p:extLst>
          </p:nvPr>
        </p:nvGraphicFramePr>
        <p:xfrm>
          <a:off x="4694420" y="1168000"/>
          <a:ext cx="3316941" cy="3144859"/>
        </p:xfrm>
        <a:graphic>
          <a:graphicData uri="http://schemas.openxmlformats.org/drawingml/2006/table">
            <a:tbl>
              <a:tblPr firstRow="1" bandRow="1">
                <a:tableStyleId>{C4B1156A-380E-4F78-BDF5-A606A8083BF9}</a:tableStyleId>
              </a:tblPr>
              <a:tblGrid>
                <a:gridCol w="1105647">
                  <a:extLst>
                    <a:ext uri="{9D8B030D-6E8A-4147-A177-3AD203B41FA5}">
                      <a16:colId xmlns:a16="http://schemas.microsoft.com/office/drawing/2014/main" val="287092236"/>
                    </a:ext>
                  </a:extLst>
                </a:gridCol>
                <a:gridCol w="1105647">
                  <a:extLst>
                    <a:ext uri="{9D8B030D-6E8A-4147-A177-3AD203B41FA5}">
                      <a16:colId xmlns:a16="http://schemas.microsoft.com/office/drawing/2014/main" val="1883984819"/>
                    </a:ext>
                  </a:extLst>
                </a:gridCol>
                <a:gridCol w="1105647">
                  <a:extLst>
                    <a:ext uri="{9D8B030D-6E8A-4147-A177-3AD203B41FA5}">
                      <a16:colId xmlns:a16="http://schemas.microsoft.com/office/drawing/2014/main" val="199494990"/>
                    </a:ext>
                  </a:extLst>
                </a:gridCol>
              </a:tblGrid>
              <a:tr h="349549">
                <a:tc>
                  <a:txBody>
                    <a:bodyPr/>
                    <a:lstStyle/>
                    <a:p>
                      <a:pPr algn="l" fontAlgn="b"/>
                      <a:r>
                        <a:rPr lang="en-GB" sz="1200" b="1" i="0" u="none" strike="noStrike">
                          <a:solidFill>
                            <a:srgbClr val="000000"/>
                          </a:solidFill>
                          <a:effectLst/>
                          <a:latin typeface="Calibri" panose="020F0502020204030204" pitchFamily="34" charset="0"/>
                        </a:rPr>
                        <a:t>Age Range</a:t>
                      </a:r>
                    </a:p>
                  </a:txBody>
                  <a:tcPr marL="9525" marR="9525" marT="9525" marB="0" anchor="b"/>
                </a:tc>
                <a:tc>
                  <a:txBody>
                    <a:bodyPr/>
                    <a:lstStyle/>
                    <a:p>
                      <a:pPr algn="l" fontAlgn="b"/>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2873102"/>
                  </a:ext>
                </a:extLst>
              </a:tr>
              <a:tr h="310590">
                <a:tc>
                  <a:txBody>
                    <a:bodyPr/>
                    <a:lstStyle/>
                    <a:p>
                      <a:pPr algn="l" fontAlgn="b"/>
                      <a:r>
                        <a:rPr lang="en-GB" sz="1200" u="none" strike="noStrike">
                          <a:effectLst/>
                        </a:rPr>
                        <a:t>5 to 11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3785928"/>
                  </a:ext>
                </a:extLst>
              </a:tr>
              <a:tr h="310590">
                <a:tc>
                  <a:txBody>
                    <a:bodyPr/>
                    <a:lstStyle/>
                    <a:p>
                      <a:pPr algn="l" fontAlgn="b"/>
                      <a:r>
                        <a:rPr lang="en-GB" sz="1200" u="none" strike="noStrike">
                          <a:effectLst/>
                        </a:rPr>
                        <a:t>12 to 17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1504227"/>
                  </a:ext>
                </a:extLst>
              </a:tr>
              <a:tr h="310590">
                <a:tc>
                  <a:txBody>
                    <a:bodyPr/>
                    <a:lstStyle/>
                    <a:p>
                      <a:pPr algn="l" fontAlgn="b"/>
                      <a:r>
                        <a:rPr lang="en-GB" sz="1200" u="none" strike="noStrike">
                          <a:effectLst/>
                        </a:rPr>
                        <a:t>18 to 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1435603"/>
                  </a:ext>
                </a:extLst>
              </a:tr>
              <a:tr h="310590">
                <a:tc>
                  <a:txBody>
                    <a:bodyPr/>
                    <a:lstStyle/>
                    <a:p>
                      <a:pPr algn="l" fontAlgn="b"/>
                      <a:r>
                        <a:rPr lang="en-GB" sz="1200" u="none" strike="noStrike">
                          <a:effectLst/>
                        </a:rPr>
                        <a:t>25 to 34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240360"/>
                  </a:ext>
                </a:extLst>
              </a:tr>
              <a:tr h="310590">
                <a:tc>
                  <a:txBody>
                    <a:bodyPr/>
                    <a:lstStyle/>
                    <a:p>
                      <a:pPr algn="l" fontAlgn="b"/>
                      <a:r>
                        <a:rPr lang="en-GB" sz="1200" u="none" strike="noStrike">
                          <a:effectLst/>
                        </a:rPr>
                        <a:t>35 to 44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93823345"/>
                  </a:ext>
                </a:extLst>
              </a:tr>
              <a:tr h="310590">
                <a:tc>
                  <a:txBody>
                    <a:bodyPr/>
                    <a:lstStyle/>
                    <a:p>
                      <a:pPr algn="l" fontAlgn="b"/>
                      <a:r>
                        <a:rPr lang="en-GB" sz="1200" b="1" u="none" strike="noStrike">
                          <a:effectLst/>
                        </a:rPr>
                        <a:t>45 to 54</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47</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34%</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818379"/>
                  </a:ext>
                </a:extLst>
              </a:tr>
              <a:tr h="310590">
                <a:tc>
                  <a:txBody>
                    <a:bodyPr/>
                    <a:lstStyle/>
                    <a:p>
                      <a:pPr algn="l" fontAlgn="b"/>
                      <a:r>
                        <a:rPr lang="en-GB" sz="1200" u="none" strike="noStrike">
                          <a:effectLst/>
                        </a:rPr>
                        <a:t>55 to 64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5384794"/>
                  </a:ext>
                </a:extLst>
              </a:tr>
              <a:tr h="310590">
                <a:tc>
                  <a:txBody>
                    <a:bodyPr/>
                    <a:lstStyle/>
                    <a:p>
                      <a:pPr algn="l" fontAlgn="b"/>
                      <a:r>
                        <a:rPr lang="en-GB" sz="1200" u="none" strike="noStrike">
                          <a:effectLst/>
                        </a:rPr>
                        <a:t>64 to 75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7047070"/>
                  </a:ext>
                </a:extLst>
              </a:tr>
              <a:tr h="310590">
                <a:tc>
                  <a:txBody>
                    <a:bodyPr/>
                    <a:lstStyle/>
                    <a:p>
                      <a:pPr algn="l" fontAlgn="b"/>
                      <a:r>
                        <a:rPr lang="en-GB" sz="1200" u="none" strike="noStrike">
                          <a:effectLst/>
                        </a:rPr>
                        <a:t>75 +</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5836160"/>
                  </a:ext>
                </a:extLst>
              </a:tr>
            </a:tbl>
          </a:graphicData>
        </a:graphic>
      </p:graphicFrame>
      <p:sp>
        <p:nvSpPr>
          <p:cNvPr id="11" name="TextBox 10">
            <a:extLst>
              <a:ext uri="{FF2B5EF4-FFF2-40B4-BE49-F238E27FC236}">
                <a16:creationId xmlns:a16="http://schemas.microsoft.com/office/drawing/2014/main" id="{AF0DBA54-727D-D840-B77F-B2E239243AB7}"/>
              </a:ext>
            </a:extLst>
          </p:cNvPr>
          <p:cNvSpPr txBox="1"/>
          <p:nvPr/>
        </p:nvSpPr>
        <p:spPr>
          <a:xfrm>
            <a:off x="275166" y="4432986"/>
            <a:ext cx="8288869" cy="230832"/>
          </a:xfrm>
          <a:prstGeom prst="rect">
            <a:avLst/>
          </a:prstGeom>
          <a:noFill/>
        </p:spPr>
        <p:txBody>
          <a:bodyPr wrap="square" rtlCol="0">
            <a:spAutoFit/>
          </a:bodyPr>
          <a:lstStyle/>
          <a:p>
            <a:pPr algn="ctr"/>
            <a:r>
              <a:rPr lang="en-US" sz="900" b="1">
                <a:solidFill>
                  <a:srgbClr val="FF0000"/>
                </a:solidFill>
                <a:latin typeface="Arial"/>
                <a:cs typeface="Arial"/>
              </a:rPr>
              <a:t>Chart and data table states “0” in the 55 to 64 category due to an error in the on-line questionnaire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192285"/>
            <a:ext cx="8229600" cy="391272"/>
          </a:xfrm>
        </p:spPr>
        <p:txBody>
          <a:bodyPr>
            <a:normAutofit/>
          </a:bodyPr>
          <a:lstStyle/>
          <a:p>
            <a:r>
              <a:rPr sz="1400"/>
              <a:t>How </a:t>
            </a:r>
            <a:r>
              <a:rPr lang="en-GB" sz="1400"/>
              <a:t>do you currently find out about events, activities, and developments in </a:t>
            </a:r>
            <a:r>
              <a:rPr lang="en-GB" sz="1400" err="1"/>
              <a:t>Chedworth</a:t>
            </a:r>
            <a:r>
              <a:rPr sz="1400"/>
              <a:t>?</a:t>
            </a:r>
          </a:p>
        </p:txBody>
      </p:sp>
      <p:sp>
        <p:nvSpPr>
          <p:cNvPr id="3" name="Content Placeholder 2"/>
          <p:cNvSpPr>
            <a:spLocks noGrp="1"/>
          </p:cNvSpPr>
          <p:nvPr>
            <p:ph idx="1"/>
          </p:nvPr>
        </p:nvSpPr>
        <p:spPr>
          <a:xfrm>
            <a:off x="115135" y="775841"/>
            <a:ext cx="5332506" cy="338554"/>
          </a:xfrm>
        </p:spPr>
        <p:txBody>
          <a:bodyPr>
            <a:normAutofit fontScale="85000" lnSpcReduction="20000"/>
          </a:bodyPr>
          <a:lstStyle/>
          <a:p>
            <a:r>
              <a:t>Answered: </a:t>
            </a:r>
            <a:r>
              <a:rPr lang="en-GB"/>
              <a:t>43</a:t>
            </a:r>
            <a:r>
              <a:t> </a:t>
            </a:r>
            <a:r>
              <a:rPr lang="en-GB"/>
              <a:t>(31%)</a:t>
            </a:r>
            <a:r>
              <a:t>   </a:t>
            </a:r>
            <a:endParaRPr lang="en-GB"/>
          </a:p>
          <a:p>
            <a:r>
              <a:t>Skipped: </a:t>
            </a:r>
            <a:r>
              <a:rPr lang="en-GB"/>
              <a:t>96 (69%)</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40</a:t>
            </a:fld>
            <a:endParaRPr lang="en-US"/>
          </a:p>
        </p:txBody>
      </p:sp>
      <p:sp>
        <p:nvSpPr>
          <p:cNvPr id="6" name="TextBox 5"/>
          <p:cNvSpPr txBox="1"/>
          <p:nvPr/>
        </p:nvSpPr>
        <p:spPr>
          <a:xfrm>
            <a:off x="115135" y="4858881"/>
            <a:ext cx="30979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1" name="TextBox 10"/>
          <p:cNvSpPr txBox="1"/>
          <p:nvPr/>
        </p:nvSpPr>
        <p:spPr>
          <a:xfrm>
            <a:off x="115135" y="2356306"/>
            <a:ext cx="2958265" cy="338554"/>
          </a:xfrm>
          <a:prstGeom prst="rect">
            <a:avLst/>
          </a:prstGeom>
          <a:noFill/>
        </p:spPr>
        <p:txBody>
          <a:bodyPr wrap="square" rtlCol="0">
            <a:spAutoFit/>
          </a:bodyPr>
          <a:lstStyle/>
          <a:p>
            <a:r>
              <a:rPr lang="en-US" sz="800" b="1">
                <a:solidFill>
                  <a:srgbClr val="FF0000"/>
                </a:solidFill>
                <a:latin typeface="Arial"/>
                <a:cs typeface="Arial"/>
              </a:rPr>
              <a:t>Table produced by Steering Group from analysis of responses to an open-ended question</a:t>
            </a:r>
          </a:p>
        </p:txBody>
      </p:sp>
      <p:graphicFrame>
        <p:nvGraphicFramePr>
          <p:cNvPr id="4" name="Table 3">
            <a:extLst>
              <a:ext uri="{FF2B5EF4-FFF2-40B4-BE49-F238E27FC236}">
                <a16:creationId xmlns:a16="http://schemas.microsoft.com/office/drawing/2014/main" id="{DC31C01A-173C-D144-9F3C-EB3D2AA37AC3}"/>
              </a:ext>
            </a:extLst>
          </p:cNvPr>
          <p:cNvGraphicFramePr>
            <a:graphicFrameLocks noGrp="1"/>
          </p:cNvGraphicFramePr>
          <p:nvPr>
            <p:extLst>
              <p:ext uri="{D42A27DB-BD31-4B8C-83A1-F6EECF244321}">
                <p14:modId xmlns:p14="http://schemas.microsoft.com/office/powerpoint/2010/main" val="1591373119"/>
              </p:ext>
            </p:extLst>
          </p:nvPr>
        </p:nvGraphicFramePr>
        <p:xfrm>
          <a:off x="4393096" y="570767"/>
          <a:ext cx="3631533" cy="4425315"/>
        </p:xfrm>
        <a:graphic>
          <a:graphicData uri="http://schemas.openxmlformats.org/drawingml/2006/table">
            <a:tbl>
              <a:tblPr firstRow="1" bandRow="1">
                <a:tableStyleId>{5C22544A-7EE6-4342-B048-85BDC9FD1C3A}</a:tableStyleId>
              </a:tblPr>
              <a:tblGrid>
                <a:gridCol w="2971790">
                  <a:extLst>
                    <a:ext uri="{9D8B030D-6E8A-4147-A177-3AD203B41FA5}">
                      <a16:colId xmlns:a16="http://schemas.microsoft.com/office/drawing/2014/main" val="328027440"/>
                    </a:ext>
                  </a:extLst>
                </a:gridCol>
                <a:gridCol w="659743">
                  <a:extLst>
                    <a:ext uri="{9D8B030D-6E8A-4147-A177-3AD203B41FA5}">
                      <a16:colId xmlns:a16="http://schemas.microsoft.com/office/drawing/2014/main" val="2238318354"/>
                    </a:ext>
                  </a:extLst>
                </a:gridCol>
              </a:tblGrid>
              <a:tr h="184535">
                <a:tc>
                  <a:txBody>
                    <a:bodyPr/>
                    <a:lstStyle/>
                    <a:p>
                      <a:pPr algn="l" fontAlgn="b"/>
                      <a:r>
                        <a:rPr lang="en-GB" sz="1000" b="1" i="0" u="none" strike="noStrike">
                          <a:solidFill>
                            <a:srgbClr val="000000"/>
                          </a:solidFill>
                          <a:effectLst/>
                          <a:latin typeface="Calibri" panose="020F0502020204030204" pitchFamily="34" charset="0"/>
                        </a:rPr>
                        <a:t>Answers</a:t>
                      </a:r>
                    </a:p>
                  </a:txBody>
                  <a:tcPr marL="9525" marR="9525" marT="9525" marB="0" anchor="b"/>
                </a:tc>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2169817"/>
                  </a:ext>
                </a:extLst>
              </a:tr>
              <a:tr h="184535">
                <a:tc>
                  <a:txBody>
                    <a:bodyPr/>
                    <a:lstStyle/>
                    <a:p>
                      <a:pPr algn="l" fontAlgn="b"/>
                      <a:r>
                        <a:rPr lang="en-GB" sz="1000" b="0" i="0" u="none" strike="noStrike">
                          <a:solidFill>
                            <a:srgbClr val="000000"/>
                          </a:solidFill>
                          <a:effectLst/>
                          <a:latin typeface="Calibri" panose="020F0502020204030204" pitchFamily="34" charset="0"/>
                        </a:rPr>
                        <a:t>Word of mouth</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extLst>
                  <a:ext uri="{0D108BD9-81ED-4DB2-BD59-A6C34878D82A}">
                    <a16:rowId xmlns:a16="http://schemas.microsoft.com/office/drawing/2014/main" val="2912020436"/>
                  </a:ext>
                </a:extLst>
              </a:tr>
              <a:tr h="184535">
                <a:tc>
                  <a:txBody>
                    <a:bodyPr/>
                    <a:lstStyle/>
                    <a:p>
                      <a:pPr algn="l" fontAlgn="b"/>
                      <a:r>
                        <a:rPr lang="en-GB" sz="1000" b="0" i="0" u="none" strike="noStrike">
                          <a:solidFill>
                            <a:srgbClr val="000000"/>
                          </a:solidFill>
                          <a:effectLst/>
                          <a:latin typeface="Calibri" panose="020F0502020204030204" pitchFamily="34" charset="0"/>
                        </a:rPr>
                        <a:t>Don't Know/ N/A</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3225378378"/>
                  </a:ext>
                </a:extLst>
              </a:tr>
              <a:tr h="184535">
                <a:tc>
                  <a:txBody>
                    <a:bodyPr/>
                    <a:lstStyle/>
                    <a:p>
                      <a:pPr algn="l" fontAlgn="b"/>
                      <a:r>
                        <a:rPr lang="en-GB" sz="1000" b="0" i="0" u="none" strike="noStrike">
                          <a:solidFill>
                            <a:srgbClr val="000000"/>
                          </a:solidFill>
                          <a:effectLst/>
                          <a:latin typeface="Calibri" panose="020F0502020204030204" pitchFamily="34" charset="0"/>
                        </a:rPr>
                        <a:t>Leaflets/ Newsletters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3142830653"/>
                  </a:ext>
                </a:extLst>
              </a:tr>
              <a:tr h="184535">
                <a:tc>
                  <a:txBody>
                    <a:bodyPr/>
                    <a:lstStyle/>
                    <a:p>
                      <a:pPr algn="l" fontAlgn="b"/>
                      <a:r>
                        <a:rPr lang="en-GB" sz="1000" b="0" i="0" u="none" strike="noStrike">
                          <a:solidFill>
                            <a:srgbClr val="000000"/>
                          </a:solidFill>
                          <a:effectLst/>
                          <a:latin typeface="Calibri" panose="020F0502020204030204" pitchFamily="34" charset="0"/>
                        </a:rPr>
                        <a:t>None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336793149"/>
                  </a:ext>
                </a:extLst>
              </a:tr>
              <a:tr h="184535">
                <a:tc>
                  <a:txBody>
                    <a:bodyPr/>
                    <a:lstStyle/>
                    <a:p>
                      <a:pPr algn="l" fontAlgn="b"/>
                      <a:r>
                        <a:rPr lang="en-GB" sz="1000" b="0" i="0" u="none" strike="noStrike">
                          <a:solidFill>
                            <a:srgbClr val="000000"/>
                          </a:solidFill>
                          <a:effectLst/>
                          <a:latin typeface="Calibri" panose="020F0502020204030204" pitchFamily="34" charset="0"/>
                        </a:rPr>
                        <a:t>Email</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4034691076"/>
                  </a:ext>
                </a:extLst>
              </a:tr>
              <a:tr h="184535">
                <a:tc>
                  <a:txBody>
                    <a:bodyPr/>
                    <a:lstStyle/>
                    <a:p>
                      <a:pPr algn="l" fontAlgn="b"/>
                      <a:r>
                        <a:rPr lang="en-GB" sz="1000" b="0" i="0" u="none" strike="noStrike">
                          <a:solidFill>
                            <a:srgbClr val="000000"/>
                          </a:solidFill>
                          <a:effectLst/>
                          <a:latin typeface="Calibri" panose="020F0502020204030204" pitchFamily="34" charset="0"/>
                        </a:rPr>
                        <a:t>Parish Newsletter/ Hill &amp;Valley</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2539128105"/>
                  </a:ext>
                </a:extLst>
              </a:tr>
              <a:tr h="184535">
                <a:tc>
                  <a:txBody>
                    <a:bodyPr/>
                    <a:lstStyle/>
                    <a:p>
                      <a:pPr algn="l" fontAlgn="b"/>
                      <a:r>
                        <a:rPr lang="en-GB" sz="1000" b="0" i="0" u="none" strike="noStrike" err="1">
                          <a:solidFill>
                            <a:srgbClr val="000000"/>
                          </a:solidFill>
                          <a:effectLst/>
                          <a:latin typeface="Calibri" panose="020F0502020204030204" pitchFamily="34" charset="0"/>
                        </a:rPr>
                        <a:t>Nextdoor</a:t>
                      </a:r>
                      <a:endParaRPr lang="en-GB" sz="1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2228862733"/>
                  </a:ext>
                </a:extLst>
              </a:tr>
              <a:tr h="184535">
                <a:tc>
                  <a:txBody>
                    <a:bodyPr/>
                    <a:lstStyle/>
                    <a:p>
                      <a:pPr algn="l" fontAlgn="b"/>
                      <a:r>
                        <a:rPr lang="en-GB" sz="1000" b="0" i="0" u="none" strike="noStrike">
                          <a:solidFill>
                            <a:srgbClr val="000000"/>
                          </a:solidFill>
                          <a:effectLst/>
                          <a:latin typeface="Calibri" panose="020F0502020204030204" pitchFamily="34" charset="0"/>
                        </a:rPr>
                        <a:t>Respondents who don’t need any more sources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2691910434"/>
                  </a:ext>
                </a:extLst>
              </a:tr>
              <a:tr h="184535">
                <a:tc>
                  <a:txBody>
                    <a:bodyPr/>
                    <a:lstStyle/>
                    <a:p>
                      <a:pPr algn="l" fontAlgn="b"/>
                      <a:r>
                        <a:rPr lang="en-GB" sz="1000" b="0" i="0" u="none" strike="noStrike">
                          <a:solidFill>
                            <a:srgbClr val="000000"/>
                          </a:solidFill>
                          <a:effectLst/>
                          <a:latin typeface="Calibri" panose="020F0502020204030204" pitchFamily="34" charset="0"/>
                        </a:rPr>
                        <a:t>Grapevine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3626804474"/>
                  </a:ext>
                </a:extLst>
              </a:tr>
              <a:tr h="184535">
                <a:tc>
                  <a:txBody>
                    <a:bodyPr/>
                    <a:lstStyle/>
                    <a:p>
                      <a:pPr algn="l" fontAlgn="b"/>
                      <a:r>
                        <a:rPr lang="en-GB" sz="1000" b="0" i="0" u="none" strike="noStrike">
                          <a:solidFill>
                            <a:srgbClr val="000000"/>
                          </a:solidFill>
                          <a:effectLst/>
                          <a:latin typeface="Calibri" panose="020F0502020204030204" pitchFamily="34" charset="0"/>
                        </a:rPr>
                        <a:t>Respondents who avoid social media</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688936483"/>
                  </a:ext>
                </a:extLst>
              </a:tr>
              <a:tr h="184535">
                <a:tc>
                  <a:txBody>
                    <a:bodyPr/>
                    <a:lstStyle/>
                    <a:p>
                      <a:pPr algn="l" fontAlgn="b"/>
                      <a:r>
                        <a:rPr lang="en-GB" sz="1000" b="0" i="0" u="none" strike="noStrike">
                          <a:solidFill>
                            <a:srgbClr val="000000"/>
                          </a:solidFill>
                          <a:effectLst/>
                          <a:latin typeface="Calibri" panose="020F0502020204030204" pitchFamily="34" charset="0"/>
                        </a:rPr>
                        <a:t>Instagram</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4208538626"/>
                  </a:ext>
                </a:extLst>
              </a:tr>
              <a:tr h="184535">
                <a:tc>
                  <a:txBody>
                    <a:bodyPr/>
                    <a:lstStyle/>
                    <a:p>
                      <a:pPr algn="l" fontAlgn="b"/>
                      <a:r>
                        <a:rPr lang="en-GB" sz="1000" b="0" i="0" u="none" strike="noStrike">
                          <a:solidFill>
                            <a:srgbClr val="000000"/>
                          </a:solidFill>
                          <a:effectLst/>
                          <a:latin typeface="Calibri" panose="020F0502020204030204" pitchFamily="34" charset="0"/>
                        </a:rPr>
                        <a:t>CDC Website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18369214"/>
                  </a:ext>
                </a:extLst>
              </a:tr>
              <a:tr h="184535">
                <a:tc>
                  <a:txBody>
                    <a:bodyPr/>
                    <a:lstStyle/>
                    <a:p>
                      <a:pPr algn="l" fontAlgn="b"/>
                      <a:r>
                        <a:rPr lang="en-GB" sz="1000" b="0" i="0" u="none" strike="noStrike" err="1">
                          <a:solidFill>
                            <a:srgbClr val="000000"/>
                          </a:solidFill>
                          <a:effectLst/>
                          <a:latin typeface="Calibri" panose="020F0502020204030204" pitchFamily="34" charset="0"/>
                        </a:rPr>
                        <a:t>Glous</a:t>
                      </a:r>
                      <a:r>
                        <a:rPr lang="en-GB" sz="1000" b="0" i="0" u="none" strike="noStrike">
                          <a:solidFill>
                            <a:srgbClr val="000000"/>
                          </a:solidFill>
                          <a:effectLst/>
                          <a:latin typeface="Calibri" panose="020F0502020204030204" pitchFamily="34" charset="0"/>
                        </a:rPr>
                        <a:t> Live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60989269"/>
                  </a:ext>
                </a:extLst>
              </a:tr>
              <a:tr h="184535">
                <a:tc>
                  <a:txBody>
                    <a:bodyPr/>
                    <a:lstStyle/>
                    <a:p>
                      <a:pPr algn="l" fontAlgn="b"/>
                      <a:r>
                        <a:rPr lang="en-GB" sz="1000" b="0" i="0" u="none" strike="noStrike">
                          <a:solidFill>
                            <a:srgbClr val="000000"/>
                          </a:solidFill>
                          <a:effectLst/>
                          <a:latin typeface="Calibri" panose="020F0502020204030204" pitchFamily="34" charset="0"/>
                        </a:rPr>
                        <a:t>Echo</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962773628"/>
                  </a:ext>
                </a:extLst>
              </a:tr>
              <a:tr h="184535">
                <a:tc>
                  <a:txBody>
                    <a:bodyPr/>
                    <a:lstStyle/>
                    <a:p>
                      <a:pPr algn="l" fontAlgn="b"/>
                      <a:r>
                        <a:rPr lang="en-GB" sz="1000" b="0" i="0" u="none" strike="noStrike">
                          <a:solidFill>
                            <a:srgbClr val="000000"/>
                          </a:solidFill>
                          <a:effectLst/>
                          <a:latin typeface="Calibri" panose="020F0502020204030204" pitchFamily="34" charset="0"/>
                        </a:rPr>
                        <a:t>Facebook</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966215883"/>
                  </a:ext>
                </a:extLst>
              </a:tr>
              <a:tr h="184535">
                <a:tc>
                  <a:txBody>
                    <a:bodyPr/>
                    <a:lstStyle/>
                    <a:p>
                      <a:pPr algn="l" fontAlgn="b"/>
                      <a:r>
                        <a:rPr lang="en-GB" sz="1000" b="0" i="0" u="none" strike="noStrike">
                          <a:solidFill>
                            <a:srgbClr val="000000"/>
                          </a:solidFill>
                          <a:effectLst/>
                          <a:latin typeface="Calibri" panose="020F0502020204030204" pitchFamily="34" charset="0"/>
                        </a:rPr>
                        <a:t>Village Noticeboard</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489170986"/>
                  </a:ext>
                </a:extLst>
              </a:tr>
              <a:tr h="184535">
                <a:tc>
                  <a:txBody>
                    <a:bodyPr/>
                    <a:lstStyle/>
                    <a:p>
                      <a:pPr algn="l" fontAlgn="b"/>
                      <a:r>
                        <a:rPr lang="en-GB" sz="1000" b="0" i="0" u="none" strike="noStrike">
                          <a:solidFill>
                            <a:srgbClr val="000000"/>
                          </a:solidFill>
                          <a:effectLst/>
                          <a:latin typeface="Calibri" panose="020F0502020204030204" pitchFamily="34" charset="0"/>
                        </a:rPr>
                        <a:t>National news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750193870"/>
                  </a:ext>
                </a:extLst>
              </a:tr>
              <a:tr h="184535">
                <a:tc>
                  <a:txBody>
                    <a:bodyPr/>
                    <a:lstStyle/>
                    <a:p>
                      <a:pPr algn="l" fontAlgn="b"/>
                      <a:r>
                        <a:rPr lang="en-GB" sz="1000" b="0" i="0" u="none" strike="noStrike">
                          <a:solidFill>
                            <a:srgbClr val="000000"/>
                          </a:solidFill>
                          <a:effectLst/>
                          <a:latin typeface="Calibri" panose="020F0502020204030204" pitchFamily="34" charset="0"/>
                        </a:rPr>
                        <a:t>Individual business websites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24420527"/>
                  </a:ext>
                </a:extLst>
              </a:tr>
              <a:tr h="184535">
                <a:tc>
                  <a:txBody>
                    <a:bodyPr/>
                    <a:lstStyle/>
                    <a:p>
                      <a:pPr algn="l" fontAlgn="b"/>
                      <a:r>
                        <a:rPr lang="en-GB" sz="1000" b="0" i="0" u="none" strike="noStrike">
                          <a:solidFill>
                            <a:srgbClr val="000000"/>
                          </a:solidFill>
                          <a:effectLst/>
                          <a:latin typeface="Calibri" panose="020F0502020204030204" pitchFamily="34" charset="0"/>
                        </a:rPr>
                        <a:t>Online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865959742"/>
                  </a:ext>
                </a:extLst>
              </a:tr>
              <a:tr h="184535">
                <a:tc>
                  <a:txBody>
                    <a:bodyPr/>
                    <a:lstStyle/>
                    <a:p>
                      <a:pPr algn="l" fontAlgn="b"/>
                      <a:r>
                        <a:rPr lang="en-GB" sz="1000" b="0" i="0" u="none" strike="noStrike">
                          <a:solidFill>
                            <a:srgbClr val="000000"/>
                          </a:solidFill>
                          <a:effectLst/>
                          <a:latin typeface="Calibri" panose="020F0502020204030204" pitchFamily="34" charset="0"/>
                        </a:rPr>
                        <a:t>Pub</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360598288"/>
                  </a:ext>
                </a:extLst>
              </a:tr>
              <a:tr h="184535">
                <a:tc>
                  <a:txBody>
                    <a:bodyPr/>
                    <a:lstStyle/>
                    <a:p>
                      <a:pPr algn="l" fontAlgn="b"/>
                      <a:r>
                        <a:rPr lang="en-GB" sz="1000" b="0" i="0" u="none" strike="noStrike">
                          <a:solidFill>
                            <a:srgbClr val="000000"/>
                          </a:solidFill>
                          <a:effectLst/>
                          <a:latin typeface="Calibri" panose="020F0502020204030204" pitchFamily="34" charset="0"/>
                        </a:rPr>
                        <a:t>Village Hall</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211480508"/>
                  </a:ext>
                </a:extLst>
              </a:tr>
              <a:tr h="184535">
                <a:tc>
                  <a:txBody>
                    <a:bodyPr/>
                    <a:lstStyle/>
                    <a:p>
                      <a:pPr algn="l" fontAlgn="b"/>
                      <a:r>
                        <a:rPr lang="en-GB" sz="1000" b="0" i="0" u="none" strike="noStrike">
                          <a:solidFill>
                            <a:srgbClr val="000000"/>
                          </a:solidFill>
                          <a:effectLst/>
                          <a:latin typeface="Calibri" panose="020F0502020204030204" pitchFamily="34" charset="0"/>
                        </a:rPr>
                        <a:t>Village Website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676590590"/>
                  </a:ext>
                </a:extLst>
              </a:tr>
            </a:tbl>
          </a:graphicData>
        </a:graphic>
      </p:graphicFrame>
    </p:spTree>
    <p:extLst>
      <p:ext uri="{BB962C8B-B14F-4D97-AF65-F5344CB8AC3E}">
        <p14:creationId xmlns:p14="http://schemas.microsoft.com/office/powerpoint/2010/main" val="2578877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206364"/>
            <a:ext cx="8877975" cy="391272"/>
          </a:xfrm>
        </p:spPr>
        <p:txBody>
          <a:bodyPr>
            <a:noAutofit/>
          </a:bodyPr>
          <a:lstStyle/>
          <a:p>
            <a:r>
              <a:rPr sz="1200"/>
              <a:t>As sources of community news and information, how would you rate the following?</a:t>
            </a:r>
            <a:r>
              <a:rPr lang="en-GB" sz="1200"/>
              <a:t>                                    (CHART)</a:t>
            </a:r>
            <a:r>
              <a:rPr sz="1200"/>
              <a:t> </a:t>
            </a:r>
          </a:p>
        </p:txBody>
      </p:sp>
      <p:sp>
        <p:nvSpPr>
          <p:cNvPr id="3" name="Content Placeholder 2"/>
          <p:cNvSpPr>
            <a:spLocks noGrp="1"/>
          </p:cNvSpPr>
          <p:nvPr>
            <p:ph idx="1"/>
          </p:nvPr>
        </p:nvSpPr>
        <p:spPr>
          <a:xfrm>
            <a:off x="115136" y="736648"/>
            <a:ext cx="5332506" cy="355551"/>
          </a:xfrm>
        </p:spPr>
        <p:txBody>
          <a:bodyPr>
            <a:normAutofit/>
          </a:bodyPr>
          <a:lstStyle/>
          <a:p>
            <a:r>
              <a:t>Answered: </a:t>
            </a:r>
            <a:r>
              <a:rPr lang="en-GB"/>
              <a:t>89%, on average, answered this question</a:t>
            </a:r>
          </a:p>
        </p:txBody>
      </p:sp>
      <p:sp>
        <p:nvSpPr>
          <p:cNvPr id="5" name="Slide Number Placeholder 4"/>
          <p:cNvSpPr>
            <a:spLocks noGrp="1"/>
          </p:cNvSpPr>
          <p:nvPr>
            <p:ph type="sldNum" sz="quarter" idx="12"/>
          </p:nvPr>
        </p:nvSpPr>
        <p:spPr/>
        <p:txBody>
          <a:bodyPr/>
          <a:lstStyle/>
          <a:p>
            <a:fld id="{A88B48FB-E956-2048-9E74-C69E7CAA26CC}" type="slidenum">
              <a:rPr lang="en-US" smtClean="0"/>
              <a:t>41</a:t>
            </a:fld>
            <a:endParaRPr lang="en-US"/>
          </a:p>
        </p:txBody>
      </p:sp>
      <p:sp>
        <p:nvSpPr>
          <p:cNvPr id="6" name="TextBox 5"/>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0" name="TextBox 9"/>
          <p:cNvSpPr txBox="1"/>
          <p:nvPr/>
        </p:nvSpPr>
        <p:spPr>
          <a:xfrm>
            <a:off x="6331778" y="914423"/>
            <a:ext cx="2921000" cy="215444"/>
          </a:xfrm>
          <a:prstGeom prst="rect">
            <a:avLst/>
          </a:prstGeom>
          <a:noFill/>
        </p:spPr>
        <p:txBody>
          <a:bodyPr wrap="square" rtlCol="0">
            <a:spAutoFit/>
          </a:bodyPr>
          <a:lstStyle/>
          <a:p>
            <a:pPr algn="ctr"/>
            <a:r>
              <a:rPr lang="en-US" sz="800" b="1">
                <a:solidFill>
                  <a:srgbClr val="FF0000"/>
                </a:solidFill>
                <a:latin typeface="Arial"/>
                <a:cs typeface="Arial"/>
              </a:rPr>
              <a:t>Detailed data on following slide</a:t>
            </a:r>
          </a:p>
        </p:txBody>
      </p:sp>
      <p:graphicFrame>
        <p:nvGraphicFramePr>
          <p:cNvPr id="15" name="Chart 14">
            <a:extLst>
              <a:ext uri="{FF2B5EF4-FFF2-40B4-BE49-F238E27FC236}">
                <a16:creationId xmlns:a16="http://schemas.microsoft.com/office/drawing/2014/main" id="{D2439306-9A70-6E43-8A80-5F654025B212}"/>
              </a:ext>
            </a:extLst>
          </p:cNvPr>
          <p:cNvGraphicFramePr>
            <a:graphicFrameLocks/>
          </p:cNvGraphicFramePr>
          <p:nvPr>
            <p:extLst>
              <p:ext uri="{D42A27DB-BD31-4B8C-83A1-F6EECF244321}">
                <p14:modId xmlns:p14="http://schemas.microsoft.com/office/powerpoint/2010/main" val="866598756"/>
              </p:ext>
            </p:extLst>
          </p:nvPr>
        </p:nvGraphicFramePr>
        <p:xfrm>
          <a:off x="1232452" y="978950"/>
          <a:ext cx="6261652" cy="38090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197604"/>
            <a:ext cx="8877975" cy="391272"/>
          </a:xfrm>
        </p:spPr>
        <p:txBody>
          <a:bodyPr>
            <a:noAutofit/>
          </a:bodyPr>
          <a:lstStyle/>
          <a:p>
            <a:r>
              <a:rPr sz="1200"/>
              <a:t>As sources of community news and information, how would you rate the following?</a:t>
            </a:r>
            <a:r>
              <a:rPr lang="en-GB" sz="1200"/>
              <a:t>                          (DATA TABLE)</a:t>
            </a:r>
            <a:r>
              <a:rPr sz="1200"/>
              <a:t> </a:t>
            </a:r>
          </a:p>
        </p:txBody>
      </p:sp>
      <p:sp>
        <p:nvSpPr>
          <p:cNvPr id="3" name="Content Placeholder 2"/>
          <p:cNvSpPr>
            <a:spLocks noGrp="1"/>
          </p:cNvSpPr>
          <p:nvPr>
            <p:ph idx="1"/>
          </p:nvPr>
        </p:nvSpPr>
        <p:spPr>
          <a:xfrm>
            <a:off x="115136" y="736648"/>
            <a:ext cx="5332506" cy="355551"/>
          </a:xfrm>
        </p:spPr>
        <p:txBody>
          <a:bodyPr>
            <a:normAutofit/>
          </a:bodyPr>
          <a:lstStyle/>
          <a:p>
            <a:r>
              <a:rPr lang="en-GB"/>
              <a:t>89%, on average, answered this question</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42</a:t>
            </a:fld>
            <a:endParaRPr lang="en-US"/>
          </a:p>
        </p:txBody>
      </p:sp>
      <p:sp>
        <p:nvSpPr>
          <p:cNvPr id="6" name="TextBox 5"/>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1" name="TextBox 10"/>
          <p:cNvSpPr txBox="1"/>
          <p:nvPr/>
        </p:nvSpPr>
        <p:spPr>
          <a:xfrm>
            <a:off x="3111500" y="844370"/>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previous slide </a:t>
            </a:r>
          </a:p>
        </p:txBody>
      </p:sp>
      <p:graphicFrame>
        <p:nvGraphicFramePr>
          <p:cNvPr id="9" name="Table 8">
            <a:extLst>
              <a:ext uri="{FF2B5EF4-FFF2-40B4-BE49-F238E27FC236}">
                <a16:creationId xmlns:a16="http://schemas.microsoft.com/office/drawing/2014/main" id="{BC8B36AC-CDBA-3245-84FC-8C0589E4C03C}"/>
              </a:ext>
            </a:extLst>
          </p:cNvPr>
          <p:cNvGraphicFramePr>
            <a:graphicFrameLocks noGrp="1"/>
          </p:cNvGraphicFramePr>
          <p:nvPr>
            <p:extLst>
              <p:ext uri="{D42A27DB-BD31-4B8C-83A1-F6EECF244321}">
                <p14:modId xmlns:p14="http://schemas.microsoft.com/office/powerpoint/2010/main" val="1018279510"/>
              </p:ext>
            </p:extLst>
          </p:nvPr>
        </p:nvGraphicFramePr>
        <p:xfrm>
          <a:off x="177045" y="1179531"/>
          <a:ext cx="8789910" cy="3434002"/>
        </p:xfrm>
        <a:graphic>
          <a:graphicData uri="http://schemas.openxmlformats.org/drawingml/2006/table">
            <a:tbl>
              <a:tblPr firstRow="1" bandRow="1">
                <a:tableStyleId>{5C22544A-7EE6-4342-B048-85BDC9FD1C3A}</a:tableStyleId>
              </a:tblPr>
              <a:tblGrid>
                <a:gridCol w="988140">
                  <a:extLst>
                    <a:ext uri="{9D8B030D-6E8A-4147-A177-3AD203B41FA5}">
                      <a16:colId xmlns:a16="http://schemas.microsoft.com/office/drawing/2014/main" val="3200926440"/>
                    </a:ext>
                  </a:extLst>
                </a:gridCol>
                <a:gridCol w="780177">
                  <a:extLst>
                    <a:ext uri="{9D8B030D-6E8A-4147-A177-3AD203B41FA5}">
                      <a16:colId xmlns:a16="http://schemas.microsoft.com/office/drawing/2014/main" val="2973475692"/>
                    </a:ext>
                  </a:extLst>
                </a:gridCol>
                <a:gridCol w="780177">
                  <a:extLst>
                    <a:ext uri="{9D8B030D-6E8A-4147-A177-3AD203B41FA5}">
                      <a16:colId xmlns:a16="http://schemas.microsoft.com/office/drawing/2014/main" val="2473620254"/>
                    </a:ext>
                  </a:extLst>
                </a:gridCol>
                <a:gridCol w="780177">
                  <a:extLst>
                    <a:ext uri="{9D8B030D-6E8A-4147-A177-3AD203B41FA5}">
                      <a16:colId xmlns:a16="http://schemas.microsoft.com/office/drawing/2014/main" val="2701655142"/>
                    </a:ext>
                  </a:extLst>
                </a:gridCol>
                <a:gridCol w="780177">
                  <a:extLst>
                    <a:ext uri="{9D8B030D-6E8A-4147-A177-3AD203B41FA5}">
                      <a16:colId xmlns:a16="http://schemas.microsoft.com/office/drawing/2014/main" val="2339204554"/>
                    </a:ext>
                  </a:extLst>
                </a:gridCol>
                <a:gridCol w="780177">
                  <a:extLst>
                    <a:ext uri="{9D8B030D-6E8A-4147-A177-3AD203B41FA5}">
                      <a16:colId xmlns:a16="http://schemas.microsoft.com/office/drawing/2014/main" val="1636410832"/>
                    </a:ext>
                  </a:extLst>
                </a:gridCol>
                <a:gridCol w="780177">
                  <a:extLst>
                    <a:ext uri="{9D8B030D-6E8A-4147-A177-3AD203B41FA5}">
                      <a16:colId xmlns:a16="http://schemas.microsoft.com/office/drawing/2014/main" val="3525474542"/>
                    </a:ext>
                  </a:extLst>
                </a:gridCol>
                <a:gridCol w="780177">
                  <a:extLst>
                    <a:ext uri="{9D8B030D-6E8A-4147-A177-3AD203B41FA5}">
                      <a16:colId xmlns:a16="http://schemas.microsoft.com/office/drawing/2014/main" val="2989224872"/>
                    </a:ext>
                  </a:extLst>
                </a:gridCol>
                <a:gridCol w="780177">
                  <a:extLst>
                    <a:ext uri="{9D8B030D-6E8A-4147-A177-3AD203B41FA5}">
                      <a16:colId xmlns:a16="http://schemas.microsoft.com/office/drawing/2014/main" val="181282124"/>
                    </a:ext>
                  </a:extLst>
                </a:gridCol>
                <a:gridCol w="780177">
                  <a:extLst>
                    <a:ext uri="{9D8B030D-6E8A-4147-A177-3AD203B41FA5}">
                      <a16:colId xmlns:a16="http://schemas.microsoft.com/office/drawing/2014/main" val="3981126292"/>
                    </a:ext>
                  </a:extLst>
                </a:gridCol>
                <a:gridCol w="780177">
                  <a:extLst>
                    <a:ext uri="{9D8B030D-6E8A-4147-A177-3AD203B41FA5}">
                      <a16:colId xmlns:a16="http://schemas.microsoft.com/office/drawing/2014/main" val="269422585"/>
                    </a:ext>
                  </a:extLst>
                </a:gridCol>
              </a:tblGrid>
              <a:tr h="359665">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1= Not Good</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8 = Very Good</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Percentage answered</a:t>
                      </a:r>
                    </a:p>
                  </a:txBody>
                  <a:tcPr marL="9525" marR="9525" marT="9525" marB="0" anchor="b"/>
                </a:tc>
                <a:extLst>
                  <a:ext uri="{0D108BD9-81ED-4DB2-BD59-A6C34878D82A}">
                    <a16:rowId xmlns:a16="http://schemas.microsoft.com/office/drawing/2014/main" val="3962348562"/>
                  </a:ext>
                </a:extLst>
              </a:tr>
              <a:tr h="359665">
                <a:tc>
                  <a:txBody>
                    <a:bodyPr/>
                    <a:lstStyle/>
                    <a:p>
                      <a:pPr algn="l" fontAlgn="b"/>
                      <a:r>
                        <a:rPr lang="en-GB" sz="1200" b="0" i="0" u="none" strike="noStrike">
                          <a:solidFill>
                            <a:srgbClr val="000000"/>
                          </a:solidFill>
                          <a:effectLst/>
                          <a:latin typeface="Calibri" panose="020F0502020204030204" pitchFamily="34" charset="0"/>
                        </a:rPr>
                        <a:t>Parish noticeboards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97%</a:t>
                      </a:r>
                    </a:p>
                  </a:txBody>
                  <a:tcPr marL="9525" marR="9525" marT="9525" marB="0" anchor="b"/>
                </a:tc>
                <a:extLst>
                  <a:ext uri="{0D108BD9-81ED-4DB2-BD59-A6C34878D82A}">
                    <a16:rowId xmlns:a16="http://schemas.microsoft.com/office/drawing/2014/main" val="3710587912"/>
                  </a:ext>
                </a:extLst>
              </a:tr>
              <a:tr h="520977">
                <a:tc>
                  <a:txBody>
                    <a:bodyPr/>
                    <a:lstStyle/>
                    <a:p>
                      <a:pPr algn="l" fontAlgn="b"/>
                      <a:r>
                        <a:rPr lang="en-GB" sz="1200" b="0" i="0" u="none" strike="noStrike">
                          <a:solidFill>
                            <a:srgbClr val="000000"/>
                          </a:solidFill>
                          <a:effectLst/>
                          <a:latin typeface="Calibri" panose="020F0502020204030204" pitchFamily="34" charset="0"/>
                        </a:rPr>
                        <a:t>Parish council website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130174346"/>
                  </a:ext>
                </a:extLst>
              </a:tr>
              <a:tr h="440023">
                <a:tc>
                  <a:txBody>
                    <a:bodyPr/>
                    <a:lstStyle/>
                    <a:p>
                      <a:pPr algn="l" fontAlgn="b"/>
                      <a:r>
                        <a:rPr lang="en-GB" sz="1200" b="0" i="0" u="none" strike="noStrike">
                          <a:solidFill>
                            <a:srgbClr val="000000"/>
                          </a:solidFill>
                          <a:effectLst/>
                          <a:latin typeface="Calibri" panose="020F0502020204030204" pitchFamily="34" charset="0"/>
                        </a:rPr>
                        <a:t>Hill and Valley Newsletter</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99%</a:t>
                      </a:r>
                    </a:p>
                  </a:txBody>
                  <a:tcPr marL="9525" marR="9525" marT="9525" marB="0" anchor="b"/>
                </a:tc>
                <a:extLst>
                  <a:ext uri="{0D108BD9-81ED-4DB2-BD59-A6C34878D82A}">
                    <a16:rowId xmlns:a16="http://schemas.microsoft.com/office/drawing/2014/main" val="3797852529"/>
                  </a:ext>
                </a:extLst>
              </a:tr>
              <a:tr h="265254">
                <a:tc>
                  <a:txBody>
                    <a:bodyPr/>
                    <a:lstStyle/>
                    <a:p>
                      <a:pPr algn="l" fontAlgn="b"/>
                      <a:r>
                        <a:rPr lang="en-GB" sz="1200" b="0" i="0" u="none" strike="noStrike">
                          <a:solidFill>
                            <a:srgbClr val="000000"/>
                          </a:solidFill>
                          <a:effectLst/>
                          <a:latin typeface="Calibri" panose="020F0502020204030204" pitchFamily="34" charset="0"/>
                        </a:rPr>
                        <a:t>Notices in pubs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88%</a:t>
                      </a:r>
                    </a:p>
                  </a:txBody>
                  <a:tcPr marL="9525" marR="9525" marT="9525" marB="0" anchor="b"/>
                </a:tc>
                <a:extLst>
                  <a:ext uri="{0D108BD9-81ED-4DB2-BD59-A6C34878D82A}">
                    <a16:rowId xmlns:a16="http://schemas.microsoft.com/office/drawing/2014/main" val="3901404131"/>
                  </a:ext>
                </a:extLst>
              </a:tr>
              <a:tr h="359665">
                <a:tc>
                  <a:txBody>
                    <a:bodyPr/>
                    <a:lstStyle/>
                    <a:p>
                      <a:pPr algn="l" fontAlgn="b"/>
                      <a:r>
                        <a:rPr lang="en-GB" sz="1200" b="0" i="0" u="none" strike="noStrike">
                          <a:solidFill>
                            <a:srgbClr val="000000"/>
                          </a:solidFill>
                          <a:effectLst/>
                          <a:latin typeface="Calibri" panose="020F0502020204030204" pitchFamily="34" charset="0"/>
                        </a:rPr>
                        <a:t>Local newspaper</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75%</a:t>
                      </a:r>
                    </a:p>
                  </a:txBody>
                  <a:tcPr marL="9525" marR="9525" marT="9525" marB="0" anchor="b"/>
                </a:tc>
                <a:extLst>
                  <a:ext uri="{0D108BD9-81ED-4DB2-BD59-A6C34878D82A}">
                    <a16:rowId xmlns:a16="http://schemas.microsoft.com/office/drawing/2014/main" val="243658978"/>
                  </a:ext>
                </a:extLst>
              </a:tr>
              <a:tr h="236734">
                <a:tc>
                  <a:txBody>
                    <a:bodyPr/>
                    <a:lstStyle/>
                    <a:p>
                      <a:pPr algn="l" fontAlgn="b"/>
                      <a:r>
                        <a:rPr lang="en-GB" sz="1200" b="0" i="0" u="none" strike="noStrike">
                          <a:solidFill>
                            <a:srgbClr val="000000"/>
                          </a:solidFill>
                          <a:effectLst/>
                          <a:latin typeface="Calibri" panose="020F0502020204030204" pitchFamily="34" charset="0"/>
                        </a:rPr>
                        <a:t>Facebook</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86%</a:t>
                      </a:r>
                    </a:p>
                  </a:txBody>
                  <a:tcPr marL="9525" marR="9525" marT="9525" marB="0" anchor="b"/>
                </a:tc>
                <a:extLst>
                  <a:ext uri="{0D108BD9-81ED-4DB2-BD59-A6C34878D82A}">
                    <a16:rowId xmlns:a16="http://schemas.microsoft.com/office/drawing/2014/main" val="357843173"/>
                  </a:ext>
                </a:extLst>
              </a:tr>
              <a:tr h="255599">
                <a:tc>
                  <a:txBody>
                    <a:bodyPr/>
                    <a:lstStyle/>
                    <a:p>
                      <a:pPr algn="l" fontAlgn="b"/>
                      <a:r>
                        <a:rPr lang="en-GB" sz="1200" b="0" i="0" u="none" strike="noStrike">
                          <a:solidFill>
                            <a:srgbClr val="000000"/>
                          </a:solidFill>
                          <a:effectLst/>
                          <a:latin typeface="Calibri" panose="020F0502020204030204" pitchFamily="34" charset="0"/>
                        </a:rPr>
                        <a:t>Nextdoor</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96%</a:t>
                      </a:r>
                    </a:p>
                  </a:txBody>
                  <a:tcPr marL="9525" marR="9525" marT="9525" marB="0" anchor="b"/>
                </a:tc>
                <a:extLst>
                  <a:ext uri="{0D108BD9-81ED-4DB2-BD59-A6C34878D82A}">
                    <a16:rowId xmlns:a16="http://schemas.microsoft.com/office/drawing/2014/main" val="541016363"/>
                  </a:ext>
                </a:extLst>
              </a:tr>
              <a:tr h="243428">
                <a:tc>
                  <a:txBody>
                    <a:bodyPr/>
                    <a:lstStyle/>
                    <a:p>
                      <a:pPr algn="l" fontAlgn="b"/>
                      <a:r>
                        <a:rPr lang="en-GB" sz="1200" b="0" i="0" u="none" strike="noStrike">
                          <a:solidFill>
                            <a:srgbClr val="000000"/>
                          </a:solidFill>
                          <a:effectLst/>
                          <a:latin typeface="Calibri" panose="020F0502020204030204" pitchFamily="34" charset="0"/>
                        </a:rPr>
                        <a:t>Local radio</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80%</a:t>
                      </a:r>
                    </a:p>
                  </a:txBody>
                  <a:tcPr marL="9525" marR="9525" marT="9525" marB="0" anchor="b"/>
                </a:tc>
                <a:extLst>
                  <a:ext uri="{0D108BD9-81ED-4DB2-BD59-A6C34878D82A}">
                    <a16:rowId xmlns:a16="http://schemas.microsoft.com/office/drawing/2014/main" val="2758461851"/>
                  </a:ext>
                </a:extLst>
              </a:tr>
              <a:tr h="346132">
                <a:tc>
                  <a:txBody>
                    <a:bodyPr/>
                    <a:lstStyle/>
                    <a:p>
                      <a:pPr algn="l" fontAlgn="b"/>
                      <a:r>
                        <a:rPr lang="en-GB" sz="1200" b="0" i="0" u="none" strike="noStrike">
                          <a:solidFill>
                            <a:srgbClr val="000000"/>
                          </a:solidFill>
                          <a:effectLst/>
                          <a:latin typeface="Calibri" panose="020F0502020204030204" pitchFamily="34" charset="0"/>
                        </a:rPr>
                        <a:t>Twitter</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75%</a:t>
                      </a:r>
                    </a:p>
                  </a:txBody>
                  <a:tcPr marL="9525" marR="9525" marT="9525" marB="0" anchor="b"/>
                </a:tc>
                <a:extLst>
                  <a:ext uri="{0D108BD9-81ED-4DB2-BD59-A6C34878D82A}">
                    <a16:rowId xmlns:a16="http://schemas.microsoft.com/office/drawing/2014/main" val="1319690898"/>
                  </a:ext>
                </a:extLst>
              </a:tr>
            </a:tbl>
          </a:graphicData>
        </a:graphic>
      </p:graphicFrame>
    </p:spTree>
    <p:extLst>
      <p:ext uri="{BB962C8B-B14F-4D97-AF65-F5344CB8AC3E}">
        <p14:creationId xmlns:p14="http://schemas.microsoft.com/office/powerpoint/2010/main" val="3557494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fontScale="92500"/>
          </a:bodyPr>
          <a:lstStyle/>
          <a:p>
            <a:r>
              <a:rPr lang="en-GB" sz="2200"/>
              <a:t>Section 6</a:t>
            </a:r>
          </a:p>
          <a:p>
            <a:r>
              <a:rPr lang="en-GB"/>
              <a:t>LOCAL INFRASTRUCTURE</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383494" y="3168315"/>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36289470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37546"/>
            <a:ext cx="8877975" cy="391272"/>
          </a:xfrm>
        </p:spPr>
        <p:txBody>
          <a:bodyPr>
            <a:noAutofit/>
          </a:bodyPr>
          <a:lstStyle/>
          <a:p>
            <a:r>
              <a:rPr lang="en-GB" sz="1300"/>
              <a:t>If we were to encourage alternative energy, which would you want?</a:t>
            </a:r>
            <a:endParaRPr sz="1300"/>
          </a:p>
        </p:txBody>
      </p:sp>
      <p:sp>
        <p:nvSpPr>
          <p:cNvPr id="3" name="Content Placeholder 2"/>
          <p:cNvSpPr>
            <a:spLocks noGrp="1"/>
          </p:cNvSpPr>
          <p:nvPr>
            <p:ph idx="1"/>
          </p:nvPr>
        </p:nvSpPr>
        <p:spPr>
          <a:xfrm>
            <a:off x="115136" y="736648"/>
            <a:ext cx="5332506" cy="330151"/>
          </a:xfrm>
        </p:spPr>
        <p:txBody>
          <a:bodyPr>
            <a:normAutofit/>
          </a:bodyPr>
          <a:lstStyle/>
          <a:p>
            <a:r>
              <a:t>Answered:</a:t>
            </a:r>
            <a:r>
              <a:rPr lang="en-GB"/>
              <a:t> On average 90% of respondents answered this question</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44</a:t>
            </a:fld>
            <a:endParaRPr lang="en-US"/>
          </a:p>
        </p:txBody>
      </p:sp>
      <p:sp>
        <p:nvSpPr>
          <p:cNvPr id="10" name="TextBox 9"/>
          <p:cNvSpPr txBox="1"/>
          <p:nvPr/>
        </p:nvSpPr>
        <p:spPr>
          <a:xfrm>
            <a:off x="115135" y="4858881"/>
            <a:ext cx="29836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Table 5">
            <a:extLst>
              <a:ext uri="{FF2B5EF4-FFF2-40B4-BE49-F238E27FC236}">
                <a16:creationId xmlns:a16="http://schemas.microsoft.com/office/drawing/2014/main" id="{828EFE75-B883-5147-B4E1-6BB80F164BA5}"/>
              </a:ext>
            </a:extLst>
          </p:cNvPr>
          <p:cNvGraphicFramePr>
            <a:graphicFrameLocks noGrp="1"/>
          </p:cNvGraphicFramePr>
          <p:nvPr>
            <p:extLst>
              <p:ext uri="{D42A27DB-BD31-4B8C-83A1-F6EECF244321}">
                <p14:modId xmlns:p14="http://schemas.microsoft.com/office/powerpoint/2010/main" val="876911968"/>
              </p:ext>
            </p:extLst>
          </p:nvPr>
        </p:nvGraphicFramePr>
        <p:xfrm>
          <a:off x="539389" y="1213266"/>
          <a:ext cx="7550511" cy="3303469"/>
        </p:xfrm>
        <a:graphic>
          <a:graphicData uri="http://schemas.openxmlformats.org/drawingml/2006/table">
            <a:tbl>
              <a:tblPr firstRow="1" bandRow="1">
                <a:tableStyleId>{5C22544A-7EE6-4342-B048-85BDC9FD1C3A}</a:tableStyleId>
              </a:tblPr>
              <a:tblGrid>
                <a:gridCol w="1638300">
                  <a:extLst>
                    <a:ext uri="{9D8B030D-6E8A-4147-A177-3AD203B41FA5}">
                      <a16:colId xmlns:a16="http://schemas.microsoft.com/office/drawing/2014/main" val="744455989"/>
                    </a:ext>
                  </a:extLst>
                </a:gridCol>
                <a:gridCol w="952500">
                  <a:extLst>
                    <a:ext uri="{9D8B030D-6E8A-4147-A177-3AD203B41FA5}">
                      <a16:colId xmlns:a16="http://schemas.microsoft.com/office/drawing/2014/main" val="2279771565"/>
                    </a:ext>
                  </a:extLst>
                </a:gridCol>
                <a:gridCol w="576264">
                  <a:extLst>
                    <a:ext uri="{9D8B030D-6E8A-4147-A177-3AD203B41FA5}">
                      <a16:colId xmlns:a16="http://schemas.microsoft.com/office/drawing/2014/main" val="1599983967"/>
                    </a:ext>
                  </a:extLst>
                </a:gridCol>
                <a:gridCol w="706436">
                  <a:extLst>
                    <a:ext uri="{9D8B030D-6E8A-4147-A177-3AD203B41FA5}">
                      <a16:colId xmlns:a16="http://schemas.microsoft.com/office/drawing/2014/main" val="909263079"/>
                    </a:ext>
                  </a:extLst>
                </a:gridCol>
                <a:gridCol w="1117600">
                  <a:extLst>
                    <a:ext uri="{9D8B030D-6E8A-4147-A177-3AD203B41FA5}">
                      <a16:colId xmlns:a16="http://schemas.microsoft.com/office/drawing/2014/main" val="3768865026"/>
                    </a:ext>
                  </a:extLst>
                </a:gridCol>
                <a:gridCol w="1041400">
                  <a:extLst>
                    <a:ext uri="{9D8B030D-6E8A-4147-A177-3AD203B41FA5}">
                      <a16:colId xmlns:a16="http://schemas.microsoft.com/office/drawing/2014/main" val="4084800328"/>
                    </a:ext>
                  </a:extLst>
                </a:gridCol>
                <a:gridCol w="723900">
                  <a:extLst>
                    <a:ext uri="{9D8B030D-6E8A-4147-A177-3AD203B41FA5}">
                      <a16:colId xmlns:a16="http://schemas.microsoft.com/office/drawing/2014/main" val="2157837717"/>
                    </a:ext>
                  </a:extLst>
                </a:gridCol>
                <a:gridCol w="794111">
                  <a:extLst>
                    <a:ext uri="{9D8B030D-6E8A-4147-A177-3AD203B41FA5}">
                      <a16:colId xmlns:a16="http://schemas.microsoft.com/office/drawing/2014/main" val="3940538484"/>
                    </a:ext>
                  </a:extLst>
                </a:gridCol>
              </a:tblGrid>
              <a:tr h="366244">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Strongly 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Disagree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Strongly disagree</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Not sure/ don’t know</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Percentage</a:t>
                      </a:r>
                    </a:p>
                  </a:txBody>
                  <a:tcPr marL="9525" marR="9525" marT="9525" marB="0" anchor="b"/>
                </a:tc>
                <a:extLst>
                  <a:ext uri="{0D108BD9-81ED-4DB2-BD59-A6C34878D82A}">
                    <a16:rowId xmlns:a16="http://schemas.microsoft.com/office/drawing/2014/main" val="1523348321"/>
                  </a:ext>
                </a:extLst>
              </a:tr>
              <a:tr h="294972">
                <a:tc>
                  <a:txBody>
                    <a:bodyPr/>
                    <a:lstStyle/>
                    <a:p>
                      <a:pPr algn="l" fontAlgn="b"/>
                      <a:r>
                        <a:rPr lang="en-GB" sz="1200" b="0" i="0" u="none" strike="noStrike">
                          <a:solidFill>
                            <a:srgbClr val="000000"/>
                          </a:solidFill>
                          <a:effectLst/>
                          <a:latin typeface="Calibri" panose="020F0502020204030204" pitchFamily="34" charset="0"/>
                        </a:rPr>
                        <a:t>Wind power</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88%</a:t>
                      </a:r>
                    </a:p>
                  </a:txBody>
                  <a:tcPr marL="9525" marR="9525" marT="9525" marB="0" anchor="b"/>
                </a:tc>
                <a:extLst>
                  <a:ext uri="{0D108BD9-81ED-4DB2-BD59-A6C34878D82A}">
                    <a16:rowId xmlns:a16="http://schemas.microsoft.com/office/drawing/2014/main" val="1284076239"/>
                  </a:ext>
                </a:extLst>
              </a:tr>
              <a:tr h="294972">
                <a:tc>
                  <a:txBody>
                    <a:bodyPr/>
                    <a:lstStyle/>
                    <a:p>
                      <a:pPr algn="l" fontAlgn="b"/>
                      <a:r>
                        <a:rPr lang="en-GB" sz="1200" b="0" i="0" u="none" strike="noStrike">
                          <a:solidFill>
                            <a:srgbClr val="000000"/>
                          </a:solidFill>
                          <a:effectLst/>
                          <a:latin typeface="Calibri" panose="020F0502020204030204" pitchFamily="34" charset="0"/>
                        </a:rPr>
                        <a:t>Solar Power</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94%</a:t>
                      </a:r>
                    </a:p>
                  </a:txBody>
                  <a:tcPr marL="9525" marR="9525" marT="9525" marB="0" anchor="b"/>
                </a:tc>
                <a:extLst>
                  <a:ext uri="{0D108BD9-81ED-4DB2-BD59-A6C34878D82A}">
                    <a16:rowId xmlns:a16="http://schemas.microsoft.com/office/drawing/2014/main" val="4002476201"/>
                  </a:ext>
                </a:extLst>
              </a:tr>
              <a:tr h="431946">
                <a:tc>
                  <a:txBody>
                    <a:bodyPr/>
                    <a:lstStyle/>
                    <a:p>
                      <a:pPr algn="l" fontAlgn="b"/>
                      <a:r>
                        <a:rPr lang="en-GB" sz="1200" b="0" i="0" u="none" strike="noStrike">
                          <a:solidFill>
                            <a:srgbClr val="000000"/>
                          </a:solidFill>
                          <a:effectLst/>
                          <a:latin typeface="Calibri" panose="020F0502020204030204" pitchFamily="34" charset="0"/>
                        </a:rPr>
                        <a:t>Community solar power site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88%</a:t>
                      </a:r>
                    </a:p>
                  </a:txBody>
                  <a:tcPr marL="9525" marR="9525" marT="9525" marB="0" anchor="b"/>
                </a:tc>
                <a:extLst>
                  <a:ext uri="{0D108BD9-81ED-4DB2-BD59-A6C34878D82A}">
                    <a16:rowId xmlns:a16="http://schemas.microsoft.com/office/drawing/2014/main" val="173643592"/>
                  </a:ext>
                </a:extLst>
              </a:tr>
              <a:tr h="519093">
                <a:tc>
                  <a:txBody>
                    <a:bodyPr/>
                    <a:lstStyle/>
                    <a:p>
                      <a:pPr algn="l" fontAlgn="b"/>
                      <a:r>
                        <a:rPr lang="en-GB" sz="1200" b="0" i="0" u="none" strike="noStrike">
                          <a:solidFill>
                            <a:srgbClr val="000000"/>
                          </a:solidFill>
                          <a:effectLst/>
                          <a:latin typeface="Calibri" panose="020F0502020204030204" pitchFamily="34" charset="0"/>
                        </a:rPr>
                        <a:t>Community wind power site</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93%</a:t>
                      </a:r>
                    </a:p>
                  </a:txBody>
                  <a:tcPr marL="9525" marR="9525" marT="9525" marB="0" anchor="b"/>
                </a:tc>
                <a:extLst>
                  <a:ext uri="{0D108BD9-81ED-4DB2-BD59-A6C34878D82A}">
                    <a16:rowId xmlns:a16="http://schemas.microsoft.com/office/drawing/2014/main" val="1823698615"/>
                  </a:ext>
                </a:extLst>
              </a:tr>
              <a:tr h="519093">
                <a:tc>
                  <a:txBody>
                    <a:bodyPr/>
                    <a:lstStyle/>
                    <a:p>
                      <a:pPr algn="l" fontAlgn="b"/>
                      <a:r>
                        <a:rPr lang="en-GB" sz="1200" b="0" i="0" u="none" strike="noStrike">
                          <a:solidFill>
                            <a:srgbClr val="000000"/>
                          </a:solidFill>
                          <a:effectLst/>
                          <a:latin typeface="Calibri" panose="020F0502020204030204" pitchFamily="34" charset="0"/>
                        </a:rPr>
                        <a:t>Individual air source heat pumps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2175011913"/>
                  </a:ext>
                </a:extLst>
              </a:tr>
              <a:tr h="519093">
                <a:tc>
                  <a:txBody>
                    <a:bodyPr/>
                    <a:lstStyle/>
                    <a:p>
                      <a:pPr algn="l" fontAlgn="b"/>
                      <a:r>
                        <a:rPr lang="en-GB" sz="1200" b="0" i="0" u="none" strike="noStrike">
                          <a:solidFill>
                            <a:srgbClr val="000000"/>
                          </a:solidFill>
                          <a:effectLst/>
                          <a:latin typeface="Calibri" panose="020F0502020204030204" pitchFamily="34" charset="0"/>
                        </a:rPr>
                        <a:t>Individual ground source heat pumps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3835993457"/>
                  </a:ext>
                </a:extLst>
              </a:tr>
              <a:tr h="349015">
                <a:tc>
                  <a:txBody>
                    <a:bodyPr/>
                    <a:lstStyle/>
                    <a:p>
                      <a:pPr algn="l" fontAlgn="b"/>
                      <a:r>
                        <a:rPr lang="en-GB" sz="1200" b="0" i="0" u="none" strike="noStrike">
                          <a:solidFill>
                            <a:srgbClr val="000000"/>
                          </a:solidFill>
                          <a:effectLst/>
                          <a:latin typeface="Calibri" panose="020F0502020204030204" pitchFamily="34" charset="0"/>
                        </a:rPr>
                        <a:t>Hydrogen fuel cells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87%</a:t>
                      </a:r>
                    </a:p>
                  </a:txBody>
                  <a:tcPr marL="9525" marR="9525" marT="9525" marB="0" anchor="b"/>
                </a:tc>
                <a:extLst>
                  <a:ext uri="{0D108BD9-81ED-4DB2-BD59-A6C34878D82A}">
                    <a16:rowId xmlns:a16="http://schemas.microsoft.com/office/drawing/2014/main" val="2906257355"/>
                  </a:ext>
                </a:extLst>
              </a:tr>
            </a:tbl>
          </a:graphicData>
        </a:graphic>
      </p:graphicFrame>
      <p:sp>
        <p:nvSpPr>
          <p:cNvPr id="11" name="TextBox 10">
            <a:extLst>
              <a:ext uri="{FF2B5EF4-FFF2-40B4-BE49-F238E27FC236}">
                <a16:creationId xmlns:a16="http://schemas.microsoft.com/office/drawing/2014/main" id="{D40FFC60-8EC7-004E-BE8C-E3191B2BE891}"/>
              </a:ext>
            </a:extLst>
          </p:cNvPr>
          <p:cNvSpPr txBox="1"/>
          <p:nvPr/>
        </p:nvSpPr>
        <p:spPr>
          <a:xfrm>
            <a:off x="2781389" y="934471"/>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next slide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198393"/>
            <a:ext cx="8877975" cy="391272"/>
          </a:xfrm>
        </p:spPr>
        <p:txBody>
          <a:bodyPr>
            <a:noAutofit/>
          </a:bodyPr>
          <a:lstStyle/>
          <a:p>
            <a:r>
              <a:rPr lang="en-GB" sz="1300"/>
              <a:t>If we were to encourage alternative energy, which would you want?</a:t>
            </a:r>
            <a:endParaRPr sz="1300"/>
          </a:p>
        </p:txBody>
      </p:sp>
      <p:sp>
        <p:nvSpPr>
          <p:cNvPr id="3" name="Content Placeholder 2"/>
          <p:cNvSpPr>
            <a:spLocks noGrp="1"/>
          </p:cNvSpPr>
          <p:nvPr>
            <p:ph idx="1"/>
          </p:nvPr>
        </p:nvSpPr>
        <p:spPr>
          <a:xfrm>
            <a:off x="115136" y="736648"/>
            <a:ext cx="5332506" cy="330151"/>
          </a:xfrm>
        </p:spPr>
        <p:txBody>
          <a:bodyPr>
            <a:normAutofit/>
          </a:bodyPr>
          <a:lstStyle/>
          <a:p>
            <a:r>
              <a:t>Answered:</a:t>
            </a:r>
            <a:r>
              <a:rPr lang="en-GB"/>
              <a:t> On average 90% of respondents answered this question</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45</a:t>
            </a:fld>
            <a:endParaRPr lang="en-US"/>
          </a:p>
        </p:txBody>
      </p:sp>
      <p:sp>
        <p:nvSpPr>
          <p:cNvPr id="10" name="TextBox 9"/>
          <p:cNvSpPr txBox="1"/>
          <p:nvPr/>
        </p:nvSpPr>
        <p:spPr>
          <a:xfrm>
            <a:off x="115135" y="4858881"/>
            <a:ext cx="29836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1" name="TextBox 10">
            <a:extLst>
              <a:ext uri="{FF2B5EF4-FFF2-40B4-BE49-F238E27FC236}">
                <a16:creationId xmlns:a16="http://schemas.microsoft.com/office/drawing/2014/main" id="{D40FFC60-8EC7-004E-BE8C-E3191B2BE891}"/>
              </a:ext>
            </a:extLst>
          </p:cNvPr>
          <p:cNvSpPr txBox="1"/>
          <p:nvPr/>
        </p:nvSpPr>
        <p:spPr>
          <a:xfrm>
            <a:off x="2781389" y="934471"/>
            <a:ext cx="2921000" cy="215444"/>
          </a:xfrm>
          <a:prstGeom prst="rect">
            <a:avLst/>
          </a:prstGeom>
          <a:noFill/>
        </p:spPr>
        <p:txBody>
          <a:bodyPr wrap="square" rtlCol="0">
            <a:spAutoFit/>
          </a:bodyPr>
          <a:lstStyle/>
          <a:p>
            <a:pPr algn="ctr"/>
            <a:r>
              <a:rPr lang="en-US" sz="800" b="1">
                <a:solidFill>
                  <a:srgbClr val="FF0000"/>
                </a:solidFill>
                <a:latin typeface="Arial"/>
                <a:cs typeface="Arial"/>
              </a:rPr>
              <a:t>Table on previous slide </a:t>
            </a:r>
          </a:p>
        </p:txBody>
      </p:sp>
      <p:graphicFrame>
        <p:nvGraphicFramePr>
          <p:cNvPr id="8" name="Chart 7">
            <a:extLst>
              <a:ext uri="{FF2B5EF4-FFF2-40B4-BE49-F238E27FC236}">
                <a16:creationId xmlns:a16="http://schemas.microsoft.com/office/drawing/2014/main" id="{A8F0843B-307A-9348-AF20-755BE27DD19D}"/>
              </a:ext>
            </a:extLst>
          </p:cNvPr>
          <p:cNvGraphicFramePr>
            <a:graphicFrameLocks/>
          </p:cNvGraphicFramePr>
          <p:nvPr>
            <p:extLst>
              <p:ext uri="{D42A27DB-BD31-4B8C-83A1-F6EECF244321}">
                <p14:modId xmlns:p14="http://schemas.microsoft.com/office/powerpoint/2010/main" val="1418867772"/>
              </p:ext>
            </p:extLst>
          </p:nvPr>
        </p:nvGraphicFramePr>
        <p:xfrm>
          <a:off x="304800" y="934471"/>
          <a:ext cx="8534400" cy="3582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6432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89" y="913"/>
            <a:ext cx="8877975" cy="391272"/>
          </a:xfrm>
        </p:spPr>
        <p:txBody>
          <a:bodyPr>
            <a:noAutofit/>
          </a:bodyPr>
          <a:lstStyle/>
          <a:p>
            <a:r>
              <a:rPr lang="en-GB" sz="1300"/>
              <a:t>If we were to encourage alternative energy, which would you want? </a:t>
            </a:r>
            <a:endParaRPr sz="1300"/>
          </a:p>
        </p:txBody>
      </p:sp>
      <p:sp>
        <p:nvSpPr>
          <p:cNvPr id="3" name="Content Placeholder 2"/>
          <p:cNvSpPr>
            <a:spLocks noGrp="1"/>
          </p:cNvSpPr>
          <p:nvPr>
            <p:ph idx="1"/>
          </p:nvPr>
        </p:nvSpPr>
        <p:spPr>
          <a:xfrm>
            <a:off x="150889" y="392185"/>
            <a:ext cx="5332506" cy="330151"/>
          </a:xfrm>
        </p:spPr>
        <p:txBody>
          <a:bodyPr>
            <a:normAutofit/>
          </a:bodyPr>
          <a:lstStyle/>
          <a:p>
            <a:r>
              <a:t>Answered:</a:t>
            </a:r>
            <a:r>
              <a:rPr lang="en-GB"/>
              <a:t> 25 %  Skipped: 75%</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46</a:t>
            </a:fld>
            <a:endParaRPr lang="en-US"/>
          </a:p>
        </p:txBody>
      </p:sp>
      <p:sp>
        <p:nvSpPr>
          <p:cNvPr id="10" name="TextBox 9"/>
          <p:cNvSpPr txBox="1"/>
          <p:nvPr/>
        </p:nvSpPr>
        <p:spPr>
          <a:xfrm>
            <a:off x="115135" y="4858881"/>
            <a:ext cx="29836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2" name="TextBox 11">
            <a:extLst>
              <a:ext uri="{FF2B5EF4-FFF2-40B4-BE49-F238E27FC236}">
                <a16:creationId xmlns:a16="http://schemas.microsoft.com/office/drawing/2014/main" id="{BAAF435D-28CC-EE42-83DC-16E40C8E0B18}"/>
              </a:ext>
            </a:extLst>
          </p:cNvPr>
          <p:cNvSpPr txBox="1"/>
          <p:nvPr/>
        </p:nvSpPr>
        <p:spPr>
          <a:xfrm>
            <a:off x="115135" y="722336"/>
            <a:ext cx="8953420" cy="5186035"/>
          </a:xfrm>
          <a:prstGeom prst="rect">
            <a:avLst/>
          </a:prstGeom>
          <a:noFill/>
        </p:spPr>
        <p:txBody>
          <a:bodyPr wrap="square" rtlCol="0">
            <a:spAutoFit/>
          </a:bodyPr>
          <a:lstStyle/>
          <a:p>
            <a:pPr algn="just"/>
            <a:r>
              <a:rPr lang="en-US" sz="900" b="1" dirty="0">
                <a:solidFill>
                  <a:schemeClr val="accent1"/>
                </a:solidFill>
                <a:latin typeface="Arial"/>
                <a:cs typeface="Arial"/>
              </a:rPr>
              <a:t>There was a wide spread of opinion expressed by 25% of the respondents who chose to answer.  Answers included:</a:t>
            </a:r>
            <a:endParaRPr lang="en-US" sz="900" dirty="0">
              <a:solidFill>
                <a:schemeClr val="accent1"/>
              </a:solidFill>
              <a:latin typeface="Arial"/>
              <a:cs typeface="Arial"/>
            </a:endParaRPr>
          </a:p>
          <a:p>
            <a:pPr marL="285750" lvl="0" indent="-285750">
              <a:buFont typeface="Arial" panose="020B0604020202020204" pitchFamily="34" charset="0"/>
              <a:buChar char="•"/>
            </a:pPr>
            <a:r>
              <a:rPr lang="en-GB" sz="900" dirty="0"/>
              <a:t>“Renewables should be the last thing not the first so its really REALLY important that the passive design of any new buildings (and indeed and extensions or refurbishments of existing stock) is well insulated are air tight. Building regulations are not enough, we should expect all new buildings to be built to </a:t>
            </a:r>
            <a:r>
              <a:rPr lang="en-GB" sz="900" dirty="0" err="1"/>
              <a:t>Passihaus</a:t>
            </a:r>
            <a:r>
              <a:rPr lang="en-GB" sz="900" dirty="0"/>
              <a:t> standards and also be net zero carbon. Hydrogen should not be encouraged as a solution in new (or existing buildings), blue and green hydrogen will need to be reserved for use within industrial processes and HGV transport not in homes where other better solutions exist. The electricity distribution network (operated by SSE) in the village is not robust enough to support significant electrification of heat nor the exporting and connection of significant renewables so nay major development must include electricity network reinforcement so that three phase power can be distributed to the whole village to enable decarbonisation of heat and renewable export. Also where is the wide question about land use. We need to double our tree cover, transition more to growing plant based foods and reduce (but not totally omit) grazing livestock for eating etc. “</a:t>
            </a:r>
          </a:p>
          <a:p>
            <a:pPr marL="285750" lvl="0" indent="-285750">
              <a:buFont typeface="Arial" panose="020B0604020202020204" pitchFamily="34" charset="0"/>
              <a:buChar char="•"/>
            </a:pPr>
            <a:r>
              <a:rPr lang="en-GB" sz="900" dirty="0"/>
              <a:t>“Electricity generated by nuclear fusion”</a:t>
            </a:r>
          </a:p>
          <a:p>
            <a:pPr marL="285750" lvl="0" indent="-285750">
              <a:buFont typeface="Arial" panose="020B0604020202020204" pitchFamily="34" charset="0"/>
              <a:buChar char="•"/>
            </a:pPr>
            <a:r>
              <a:rPr lang="en-GB" sz="900" dirty="0"/>
              <a:t>“Combinations of renewable energy, along with improving insulation etc. where required.”</a:t>
            </a:r>
          </a:p>
          <a:p>
            <a:pPr marL="285750" lvl="0" indent="-285750">
              <a:buFont typeface="Arial" panose="020B0604020202020204" pitchFamily="34" charset="0"/>
              <a:buChar char="•"/>
            </a:pPr>
            <a:r>
              <a:rPr lang="en-GB" sz="900" dirty="0"/>
              <a:t>“Water wheel” / “Can we extract heat from the river?”</a:t>
            </a:r>
          </a:p>
          <a:p>
            <a:pPr marL="285750" lvl="0" indent="-285750">
              <a:buFont typeface="Arial" panose="020B0604020202020204" pitchFamily="34" charset="0"/>
              <a:buChar char="•"/>
            </a:pPr>
            <a:r>
              <a:rPr lang="en-GB" sz="900" dirty="0"/>
              <a:t>“Ground source would be ideal. This doesn't have a visual impact on the village.”</a:t>
            </a:r>
          </a:p>
          <a:p>
            <a:pPr marL="285750" lvl="0" indent="-285750">
              <a:buFont typeface="Arial" panose="020B0604020202020204" pitchFamily="34" charset="0"/>
              <a:buChar char="•"/>
            </a:pPr>
            <a:r>
              <a:rPr lang="en-GB" sz="900" dirty="0"/>
              <a:t>“I have ground source heat. It is very expensive.”</a:t>
            </a:r>
          </a:p>
          <a:p>
            <a:pPr marL="285750" lvl="0" indent="-285750">
              <a:buFont typeface="Arial" panose="020B0604020202020204" pitchFamily="34" charset="0"/>
              <a:buChar char="•"/>
            </a:pPr>
            <a:r>
              <a:rPr lang="en-GB" sz="900" dirty="0"/>
              <a:t>“Happy to use any sort of energy that does not use fossil fuels.”</a:t>
            </a:r>
          </a:p>
          <a:p>
            <a:pPr marL="285750" lvl="0" indent="-285750">
              <a:buFont typeface="Arial" panose="020B0604020202020204" pitchFamily="34" charset="0"/>
              <a:buChar char="•"/>
            </a:pPr>
            <a:r>
              <a:rPr lang="en-GB" sz="900" dirty="0"/>
              <a:t>“Depends on affordability and whether this would be for new build houses.”</a:t>
            </a:r>
          </a:p>
          <a:p>
            <a:pPr marL="285750" lvl="0" indent="-285750">
              <a:buFont typeface="Arial" panose="020B0604020202020204" pitchFamily="34" charset="0"/>
              <a:buChar char="•"/>
            </a:pPr>
            <a:r>
              <a:rPr lang="en-GB" sz="900" dirty="0"/>
              <a:t>“Don't know enough about other options but would be open to everything. Know from our own experience individual solar wasn't possible on our property.”</a:t>
            </a:r>
          </a:p>
          <a:p>
            <a:pPr marL="285750" lvl="0" indent="-285750">
              <a:buFont typeface="Arial" panose="020B0604020202020204" pitchFamily="34" charset="0"/>
              <a:buChar char="•"/>
            </a:pPr>
            <a:r>
              <a:rPr lang="en-GB" sz="900" dirty="0"/>
              <a:t>Any renewable that doesn't affect the beauty of the area. Solar panels are particularly ugly.</a:t>
            </a:r>
          </a:p>
          <a:p>
            <a:pPr marL="285750" lvl="0" indent="-285750">
              <a:buFont typeface="Arial" panose="020B0604020202020204" pitchFamily="34" charset="0"/>
              <a:buChar char="•"/>
            </a:pPr>
            <a:r>
              <a:rPr lang="en-GB" sz="900" dirty="0"/>
              <a:t>“Community projects depend on how sensibly they’re done e.g. a solar site of moderate size up on the airfield would fit in fine I think. A row of wind turbines up near Horses Ash Lane would be a real impact on aesthetic environment in my view.</a:t>
            </a:r>
          </a:p>
          <a:p>
            <a:pPr marL="285750" lvl="0" indent="-285750">
              <a:buFont typeface="Arial" panose="020B0604020202020204" pitchFamily="34" charset="0"/>
              <a:buChar char="•"/>
            </a:pPr>
            <a:r>
              <a:rPr lang="en-GB" sz="900" dirty="0"/>
              <a:t>I think every village should have a car charging point and every village hall should have solar panels on the roof.</a:t>
            </a:r>
          </a:p>
          <a:p>
            <a:pPr marL="285750" lvl="0" indent="-285750">
              <a:buFont typeface="Arial" panose="020B0604020202020204" pitchFamily="34" charset="0"/>
              <a:buChar char="•"/>
            </a:pPr>
            <a:r>
              <a:rPr lang="en-GB" sz="900" dirty="0"/>
              <a:t>The national grid needs to invest heavily in Nuclear energy. There's little point pretending that a village like </a:t>
            </a:r>
            <a:r>
              <a:rPr lang="en-GB" sz="900" dirty="0" err="1"/>
              <a:t>Chedworth</a:t>
            </a:r>
            <a:r>
              <a:rPr lang="en-GB" sz="900" dirty="0"/>
              <a:t> can fix everything with a couple of solar panels in the garden.</a:t>
            </a:r>
          </a:p>
          <a:p>
            <a:pPr marL="285750" lvl="0" indent="-285750">
              <a:buFont typeface="Arial" panose="020B0604020202020204" pitchFamily="34" charset="0"/>
              <a:buChar char="•"/>
            </a:pPr>
            <a:r>
              <a:rPr lang="en-GB" sz="900" dirty="0"/>
              <a:t>We should consider community based power from wood/bio fuel as well as solar. I believe that wind power is not viable in our location.</a:t>
            </a:r>
          </a:p>
          <a:p>
            <a:pPr marL="285750" lvl="0" indent="-285750">
              <a:buFont typeface="Arial" panose="020B0604020202020204" pitchFamily="34" charset="0"/>
              <a:buChar char="•"/>
            </a:pPr>
            <a:r>
              <a:rPr lang="en-GB" sz="900" dirty="0"/>
              <a:t>“Biomass.”</a:t>
            </a:r>
          </a:p>
          <a:p>
            <a:pPr marL="285750" lvl="0" indent="-285750">
              <a:buFont typeface="Arial" panose="020B0604020202020204" pitchFamily="34" charset="0"/>
              <a:buChar char="•"/>
            </a:pPr>
            <a:r>
              <a:rPr lang="en-GB" sz="900" dirty="0"/>
              <a:t>“Cost would be a factor.”</a:t>
            </a:r>
          </a:p>
          <a:p>
            <a:pPr marL="285750" lvl="0" indent="-285750">
              <a:buFont typeface="Arial" panose="020B0604020202020204" pitchFamily="34" charset="0"/>
              <a:buChar char="•"/>
            </a:pPr>
            <a:r>
              <a:rPr lang="en-GB" sz="900" dirty="0"/>
              <a:t>“Nothing until proved system working in more remote areas without urban utilities….. “</a:t>
            </a:r>
          </a:p>
          <a:p>
            <a:pPr marL="285750" lvl="0" indent="-285750">
              <a:buFont typeface="Arial" panose="020B0604020202020204" pitchFamily="34" charset="0"/>
              <a:buChar char="•"/>
            </a:pPr>
            <a:r>
              <a:rPr lang="en-GB" sz="900" dirty="0"/>
              <a:t>“Coal &amp; Nuclear “/ “Stay with tried &amp; tested.”</a:t>
            </a:r>
          </a:p>
          <a:p>
            <a:pPr marL="285750" lvl="0" indent="-285750">
              <a:buFont typeface="Arial" panose="020B0604020202020204" pitchFamily="34" charset="0"/>
              <a:buChar char="•"/>
            </a:pPr>
            <a:r>
              <a:rPr lang="en-GB" sz="900" dirty="0"/>
              <a:t>“Not necessarily alternative energy but I think it will be important in the future for houses to have their own battery.”</a:t>
            </a:r>
          </a:p>
          <a:p>
            <a:pPr marL="285750" lvl="0" indent="-285750">
              <a:buFont typeface="Arial" panose="020B0604020202020204" pitchFamily="34" charset="0"/>
              <a:buChar char="•"/>
            </a:pPr>
            <a:r>
              <a:rPr lang="en-GB" sz="900" dirty="0"/>
              <a:t>“A relatively wealthy village community like </a:t>
            </a:r>
            <a:r>
              <a:rPr lang="en-GB" sz="900" dirty="0" err="1"/>
              <a:t>Chedworth</a:t>
            </a:r>
            <a:r>
              <a:rPr lang="en-GB" sz="900" dirty="0"/>
              <a:t> should be leading the way with reducing emissions of all type, and encouraging materials reduction, re-use &amp; recycling. “</a:t>
            </a:r>
            <a:endParaRPr lang="en-US" sz="800" b="1" dirty="0">
              <a:solidFill>
                <a:srgbClr val="FF0000"/>
              </a:solidFill>
              <a:latin typeface="Arial"/>
              <a:cs typeface="Arial"/>
            </a:endParaRPr>
          </a:p>
          <a:p>
            <a:pPr algn="ctr"/>
            <a:r>
              <a:rPr lang="en-US" sz="800" b="1" dirty="0">
                <a:solidFill>
                  <a:srgbClr val="FF0000"/>
                </a:solidFill>
                <a:latin typeface="Arial"/>
                <a:cs typeface="Arial"/>
              </a:rPr>
              <a:t>The verbatim answers of all respondents may be found on the </a:t>
            </a:r>
            <a:r>
              <a:rPr lang="en-US" sz="800" b="1" dirty="0" err="1">
                <a:solidFill>
                  <a:srgbClr val="FF0000"/>
                </a:solidFill>
                <a:latin typeface="Arial"/>
                <a:cs typeface="Arial"/>
              </a:rPr>
              <a:t>Neighbourhood</a:t>
            </a:r>
            <a:r>
              <a:rPr lang="en-US" sz="800" b="1" dirty="0">
                <a:solidFill>
                  <a:srgbClr val="FF0000"/>
                </a:solidFill>
                <a:latin typeface="Arial"/>
                <a:cs typeface="Arial"/>
              </a:rPr>
              <a:t> Plan page of the village website in the document “First Consultation Questionnaire Raw Data”</a:t>
            </a:r>
          </a:p>
          <a:p>
            <a:pPr algn="ctr"/>
            <a:endParaRPr lang="en-US" sz="1200" dirty="0">
              <a:solidFill>
                <a:schemeClr val="tx1">
                  <a:lumMod val="75000"/>
                  <a:lumOff val="25000"/>
                </a:schemeClr>
              </a:solidFill>
              <a:latin typeface="Arial"/>
              <a:cs typeface="Arial"/>
            </a:endParaRPr>
          </a:p>
          <a:p>
            <a:pPr marL="171450" indent="-171450">
              <a:buFontTx/>
              <a:buChar char="-"/>
            </a:pPr>
            <a:endParaRPr lang="en-US" sz="1200" dirty="0">
              <a:latin typeface="Arial"/>
              <a:cs typeface="Arial"/>
            </a:endParaRPr>
          </a:p>
          <a:p>
            <a:pPr algn="ctr"/>
            <a:endParaRPr lang="en-US" sz="900" b="1" dirty="0">
              <a:solidFill>
                <a:srgbClr val="FF0000"/>
              </a:solidFill>
              <a:latin typeface="Arial"/>
              <a:cs typeface="Arial"/>
            </a:endParaRPr>
          </a:p>
          <a:p>
            <a:r>
              <a:rPr lang="en-US" sz="1200" dirty="0">
                <a:latin typeface="Arial"/>
                <a:cs typeface="Arial"/>
              </a:rPr>
              <a:t> </a:t>
            </a:r>
          </a:p>
          <a:p>
            <a:endParaRPr lang="en-US" dirty="0"/>
          </a:p>
        </p:txBody>
      </p:sp>
    </p:spTree>
    <p:extLst>
      <p:ext uri="{BB962C8B-B14F-4D97-AF65-F5344CB8AC3E}">
        <p14:creationId xmlns:p14="http://schemas.microsoft.com/office/powerpoint/2010/main" val="3982493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94256"/>
            <a:ext cx="8877975" cy="391272"/>
          </a:xfrm>
        </p:spPr>
        <p:txBody>
          <a:bodyPr>
            <a:normAutofit/>
          </a:bodyPr>
          <a:lstStyle/>
          <a:p>
            <a:r>
              <a:rPr sz="1400"/>
              <a:t>Which of the following do you think need to be </a:t>
            </a:r>
            <a:r>
              <a:rPr lang="en-GB" sz="1400"/>
              <a:t>developed</a:t>
            </a:r>
            <a:r>
              <a:rPr sz="1400"/>
              <a:t>?</a:t>
            </a:r>
            <a:r>
              <a:rPr lang="en-GB" sz="1400"/>
              <a:t>                  (CHART)</a:t>
            </a:r>
            <a:endParaRPr sz="1400"/>
          </a:p>
        </p:txBody>
      </p:sp>
      <p:sp>
        <p:nvSpPr>
          <p:cNvPr id="3" name="Content Placeholder 2"/>
          <p:cNvSpPr>
            <a:spLocks noGrp="1"/>
          </p:cNvSpPr>
          <p:nvPr>
            <p:ph idx="1"/>
          </p:nvPr>
        </p:nvSpPr>
        <p:spPr>
          <a:xfrm>
            <a:off x="136213" y="426248"/>
            <a:ext cx="5332506" cy="380951"/>
          </a:xfrm>
        </p:spPr>
        <p:txBody>
          <a:bodyPr>
            <a:normAutofit/>
          </a:bodyPr>
          <a:lstStyle/>
          <a:p>
            <a:r>
              <a:rPr lang="en-GB"/>
              <a:t>On average 92% of respondents answered this question.</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47</a:t>
            </a:fld>
            <a:endParaRPr lang="en-US"/>
          </a:p>
        </p:txBody>
      </p:sp>
      <p:sp>
        <p:nvSpPr>
          <p:cNvPr id="7" name="TextBox 6"/>
          <p:cNvSpPr txBox="1"/>
          <p:nvPr/>
        </p:nvSpPr>
        <p:spPr>
          <a:xfrm>
            <a:off x="115135" y="4858881"/>
            <a:ext cx="3109328"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9" name="TextBox 8"/>
          <p:cNvSpPr txBox="1"/>
          <p:nvPr/>
        </p:nvSpPr>
        <p:spPr>
          <a:xfrm>
            <a:off x="2802466" y="811721"/>
            <a:ext cx="2921000" cy="215444"/>
          </a:xfrm>
          <a:prstGeom prst="rect">
            <a:avLst/>
          </a:prstGeom>
          <a:noFill/>
        </p:spPr>
        <p:txBody>
          <a:bodyPr wrap="square" rtlCol="0">
            <a:spAutoFit/>
          </a:bodyPr>
          <a:lstStyle/>
          <a:p>
            <a:pPr algn="ctr"/>
            <a:r>
              <a:rPr lang="en-US" sz="800" b="1">
                <a:solidFill>
                  <a:srgbClr val="FF0000"/>
                </a:solidFill>
                <a:latin typeface="Arial"/>
                <a:cs typeface="Arial"/>
              </a:rPr>
              <a:t>Detailed data on following slide</a:t>
            </a:r>
          </a:p>
        </p:txBody>
      </p:sp>
      <p:graphicFrame>
        <p:nvGraphicFramePr>
          <p:cNvPr id="10" name="Chart 9">
            <a:extLst>
              <a:ext uri="{FF2B5EF4-FFF2-40B4-BE49-F238E27FC236}">
                <a16:creationId xmlns:a16="http://schemas.microsoft.com/office/drawing/2014/main" id="{298CEFDB-CD7F-2846-B927-52FDDA3089D7}"/>
              </a:ext>
            </a:extLst>
          </p:cNvPr>
          <p:cNvGraphicFramePr>
            <a:graphicFrameLocks/>
          </p:cNvGraphicFramePr>
          <p:nvPr>
            <p:extLst>
              <p:ext uri="{D42A27DB-BD31-4B8C-83A1-F6EECF244321}">
                <p14:modId xmlns:p14="http://schemas.microsoft.com/office/powerpoint/2010/main" val="2627155590"/>
              </p:ext>
            </p:extLst>
          </p:nvPr>
        </p:nvGraphicFramePr>
        <p:xfrm>
          <a:off x="279400" y="1027165"/>
          <a:ext cx="8572500" cy="36900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4" y="94337"/>
            <a:ext cx="8877975" cy="391272"/>
          </a:xfrm>
        </p:spPr>
        <p:txBody>
          <a:bodyPr>
            <a:normAutofit fontScale="90000"/>
          </a:bodyPr>
          <a:lstStyle/>
          <a:p>
            <a:r>
              <a:rPr sz="1400"/>
              <a:t>Which of the following do you think need to be improved now or in the future?</a:t>
            </a:r>
            <a:r>
              <a:rPr lang="en-GB" sz="1400"/>
              <a:t>                    (DATA TABLE)</a:t>
            </a:r>
            <a:endParaRPr sz="1400"/>
          </a:p>
        </p:txBody>
      </p:sp>
      <p:sp>
        <p:nvSpPr>
          <p:cNvPr id="3" name="Content Placeholder 2"/>
          <p:cNvSpPr>
            <a:spLocks noGrp="1"/>
          </p:cNvSpPr>
          <p:nvPr>
            <p:ph idx="1"/>
          </p:nvPr>
        </p:nvSpPr>
        <p:spPr>
          <a:xfrm>
            <a:off x="180790" y="469566"/>
            <a:ext cx="5332506" cy="249655"/>
          </a:xfrm>
        </p:spPr>
        <p:txBody>
          <a:bodyPr>
            <a:normAutofit/>
          </a:bodyPr>
          <a:lstStyle/>
          <a:p>
            <a:r>
              <a:rPr lang="en-GB"/>
              <a:t>On average 92% of respondents answered this question</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48</a:t>
            </a:fld>
            <a:endParaRPr lang="en-US"/>
          </a:p>
        </p:txBody>
      </p:sp>
      <p:sp>
        <p:nvSpPr>
          <p:cNvPr id="7" name="TextBox 6"/>
          <p:cNvSpPr txBox="1"/>
          <p:nvPr/>
        </p:nvSpPr>
        <p:spPr>
          <a:xfrm>
            <a:off x="115135" y="4858881"/>
            <a:ext cx="2978487"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0" name="TextBox 9"/>
          <p:cNvSpPr txBox="1"/>
          <p:nvPr/>
        </p:nvSpPr>
        <p:spPr>
          <a:xfrm>
            <a:off x="3021089" y="464887"/>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previous slide </a:t>
            </a:r>
          </a:p>
        </p:txBody>
      </p:sp>
      <p:graphicFrame>
        <p:nvGraphicFramePr>
          <p:cNvPr id="4" name="Table 3">
            <a:extLst>
              <a:ext uri="{FF2B5EF4-FFF2-40B4-BE49-F238E27FC236}">
                <a16:creationId xmlns:a16="http://schemas.microsoft.com/office/drawing/2014/main" id="{855DE72A-F43E-1F49-8D8C-C5F739EC4F7F}"/>
              </a:ext>
            </a:extLst>
          </p:cNvPr>
          <p:cNvGraphicFramePr>
            <a:graphicFrameLocks noGrp="1"/>
          </p:cNvGraphicFramePr>
          <p:nvPr>
            <p:extLst>
              <p:ext uri="{D42A27DB-BD31-4B8C-83A1-F6EECF244321}">
                <p14:modId xmlns:p14="http://schemas.microsoft.com/office/powerpoint/2010/main" val="2284216162"/>
              </p:ext>
            </p:extLst>
          </p:nvPr>
        </p:nvGraphicFramePr>
        <p:xfrm>
          <a:off x="223420" y="775749"/>
          <a:ext cx="8661401" cy="3898185"/>
        </p:xfrm>
        <a:graphic>
          <a:graphicData uri="http://schemas.openxmlformats.org/drawingml/2006/table">
            <a:tbl>
              <a:tblPr firstRow="1" bandRow="1">
                <a:tableStyleId>{5C22544A-7EE6-4342-B048-85BDC9FD1C3A}</a:tableStyleId>
              </a:tblPr>
              <a:tblGrid>
                <a:gridCol w="1237343">
                  <a:extLst>
                    <a:ext uri="{9D8B030D-6E8A-4147-A177-3AD203B41FA5}">
                      <a16:colId xmlns:a16="http://schemas.microsoft.com/office/drawing/2014/main" val="346412885"/>
                    </a:ext>
                  </a:extLst>
                </a:gridCol>
                <a:gridCol w="1237343">
                  <a:extLst>
                    <a:ext uri="{9D8B030D-6E8A-4147-A177-3AD203B41FA5}">
                      <a16:colId xmlns:a16="http://schemas.microsoft.com/office/drawing/2014/main" val="2309212423"/>
                    </a:ext>
                  </a:extLst>
                </a:gridCol>
                <a:gridCol w="2046514">
                  <a:extLst>
                    <a:ext uri="{9D8B030D-6E8A-4147-A177-3AD203B41FA5}">
                      <a16:colId xmlns:a16="http://schemas.microsoft.com/office/drawing/2014/main" val="2391508937"/>
                    </a:ext>
                  </a:extLst>
                </a:gridCol>
                <a:gridCol w="1739900">
                  <a:extLst>
                    <a:ext uri="{9D8B030D-6E8A-4147-A177-3AD203B41FA5}">
                      <a16:colId xmlns:a16="http://schemas.microsoft.com/office/drawing/2014/main" val="236222151"/>
                    </a:ext>
                  </a:extLst>
                </a:gridCol>
                <a:gridCol w="800100">
                  <a:extLst>
                    <a:ext uri="{9D8B030D-6E8A-4147-A177-3AD203B41FA5}">
                      <a16:colId xmlns:a16="http://schemas.microsoft.com/office/drawing/2014/main" val="3540069839"/>
                    </a:ext>
                  </a:extLst>
                </a:gridCol>
                <a:gridCol w="800100">
                  <a:extLst>
                    <a:ext uri="{9D8B030D-6E8A-4147-A177-3AD203B41FA5}">
                      <a16:colId xmlns:a16="http://schemas.microsoft.com/office/drawing/2014/main" val="3986597755"/>
                    </a:ext>
                  </a:extLst>
                </a:gridCol>
                <a:gridCol w="800101">
                  <a:extLst>
                    <a:ext uri="{9D8B030D-6E8A-4147-A177-3AD203B41FA5}">
                      <a16:colId xmlns:a16="http://schemas.microsoft.com/office/drawing/2014/main" val="616455370"/>
                    </a:ext>
                  </a:extLst>
                </a:gridCol>
              </a:tblGrid>
              <a:tr h="585380">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We need more of this without any new housing</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We have enough now but will need more if new housing is built</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We do not need any more of this even with new housing</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Don’t know</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Percentage</a:t>
                      </a:r>
                    </a:p>
                  </a:txBody>
                  <a:tcPr marL="9525" marR="9525" marT="9525" marB="0" anchor="b"/>
                </a:tc>
                <a:extLst>
                  <a:ext uri="{0D108BD9-81ED-4DB2-BD59-A6C34878D82A}">
                    <a16:rowId xmlns:a16="http://schemas.microsoft.com/office/drawing/2014/main" val="4144847194"/>
                  </a:ext>
                </a:extLst>
              </a:tr>
              <a:tr h="282015">
                <a:tc>
                  <a:txBody>
                    <a:bodyPr/>
                    <a:lstStyle/>
                    <a:p>
                      <a:pPr algn="l" fontAlgn="b"/>
                      <a:r>
                        <a:rPr lang="en-GB" sz="1200" b="0" i="0" u="none" strike="noStrike">
                          <a:solidFill>
                            <a:srgbClr val="000000"/>
                          </a:solidFill>
                          <a:effectLst/>
                          <a:latin typeface="Calibri" panose="020F0502020204030204" pitchFamily="34" charset="0"/>
                        </a:rPr>
                        <a:t>Local shop</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96%</a:t>
                      </a:r>
                    </a:p>
                  </a:txBody>
                  <a:tcPr marL="9525" marR="9525" marT="9525" marB="0" anchor="b"/>
                </a:tc>
                <a:extLst>
                  <a:ext uri="{0D108BD9-81ED-4DB2-BD59-A6C34878D82A}">
                    <a16:rowId xmlns:a16="http://schemas.microsoft.com/office/drawing/2014/main" val="3054000415"/>
                  </a:ext>
                </a:extLst>
              </a:tr>
              <a:tr h="226427">
                <a:tc>
                  <a:txBody>
                    <a:bodyPr/>
                    <a:lstStyle/>
                    <a:p>
                      <a:pPr algn="l" fontAlgn="b"/>
                      <a:r>
                        <a:rPr lang="en-GB" sz="1200" b="0" i="0" u="none" strike="noStrike">
                          <a:solidFill>
                            <a:srgbClr val="000000"/>
                          </a:solidFill>
                          <a:effectLst/>
                          <a:latin typeface="Calibri" panose="020F0502020204030204" pitchFamily="34" charset="0"/>
                        </a:rPr>
                        <a:t>Local school</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128059974"/>
                  </a:ext>
                </a:extLst>
              </a:tr>
              <a:tr h="266385">
                <a:tc>
                  <a:txBody>
                    <a:bodyPr/>
                    <a:lstStyle/>
                    <a:p>
                      <a:pPr algn="l" fontAlgn="b"/>
                      <a:r>
                        <a:rPr lang="en-GB" sz="1200" b="0" i="0" u="none" strike="noStrike">
                          <a:solidFill>
                            <a:srgbClr val="000000"/>
                          </a:solidFill>
                          <a:effectLst/>
                          <a:latin typeface="Calibri" panose="020F0502020204030204" pitchFamily="34" charset="0"/>
                        </a:rPr>
                        <a:t>Local preschool</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2831829735"/>
                  </a:ext>
                </a:extLst>
              </a:tr>
              <a:tr h="253065">
                <a:tc>
                  <a:txBody>
                    <a:bodyPr/>
                    <a:lstStyle/>
                    <a:p>
                      <a:pPr algn="l" fontAlgn="b"/>
                      <a:r>
                        <a:rPr lang="en-GB" sz="1200" b="0" i="0" u="none" strike="noStrike">
                          <a:solidFill>
                            <a:srgbClr val="000000"/>
                          </a:solidFill>
                          <a:effectLst/>
                          <a:latin typeface="Calibri" panose="020F0502020204030204" pitchFamily="34" charset="0"/>
                        </a:rPr>
                        <a:t>Leisure facilities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1907729011"/>
                  </a:ext>
                </a:extLst>
              </a:tr>
              <a:tr h="253065">
                <a:tc>
                  <a:txBody>
                    <a:bodyPr/>
                    <a:lstStyle/>
                    <a:p>
                      <a:pPr algn="l" fontAlgn="b"/>
                      <a:r>
                        <a:rPr lang="en-GB" sz="1200" b="0" i="0" u="none" strike="noStrike">
                          <a:solidFill>
                            <a:srgbClr val="000000"/>
                          </a:solidFill>
                          <a:effectLst/>
                          <a:latin typeface="Calibri" panose="020F0502020204030204" pitchFamily="34" charset="0"/>
                        </a:rPr>
                        <a:t>Park/play area</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3904817112"/>
                  </a:ext>
                </a:extLst>
              </a:tr>
              <a:tr h="393583">
                <a:tc>
                  <a:txBody>
                    <a:bodyPr/>
                    <a:lstStyle/>
                    <a:p>
                      <a:pPr algn="l" fontAlgn="b"/>
                      <a:r>
                        <a:rPr lang="en-GB" sz="1200" b="0" i="0" u="none" strike="noStrike">
                          <a:solidFill>
                            <a:srgbClr val="000000"/>
                          </a:solidFill>
                          <a:effectLst/>
                          <a:latin typeface="Calibri" panose="020F0502020204030204" pitchFamily="34" charset="0"/>
                        </a:rPr>
                        <a:t>Health facilities (GP surgeries) </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92%</a:t>
                      </a:r>
                    </a:p>
                  </a:txBody>
                  <a:tcPr marL="9525" marR="9525" marT="9525" marB="0" anchor="b"/>
                </a:tc>
                <a:extLst>
                  <a:ext uri="{0D108BD9-81ED-4DB2-BD59-A6C34878D82A}">
                    <a16:rowId xmlns:a16="http://schemas.microsoft.com/office/drawing/2014/main" val="1688860699"/>
                  </a:ext>
                </a:extLst>
              </a:tr>
              <a:tr h="393583">
                <a:tc>
                  <a:txBody>
                    <a:bodyPr/>
                    <a:lstStyle/>
                    <a:p>
                      <a:pPr algn="l" fontAlgn="b"/>
                      <a:r>
                        <a:rPr lang="en-GB" sz="1200" b="0" i="0" u="none" strike="noStrike">
                          <a:solidFill>
                            <a:srgbClr val="000000"/>
                          </a:solidFill>
                          <a:effectLst/>
                          <a:latin typeface="Calibri" panose="020F0502020204030204" pitchFamily="34" charset="0"/>
                        </a:rPr>
                        <a:t>Gas/electricity/water supplies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1060279492"/>
                  </a:ext>
                </a:extLst>
              </a:tr>
              <a:tr h="393583">
                <a:tc>
                  <a:txBody>
                    <a:bodyPr/>
                    <a:lstStyle/>
                    <a:p>
                      <a:pPr algn="l" fontAlgn="b"/>
                      <a:r>
                        <a:rPr lang="en-GB" sz="1200" b="0" i="0" u="none" strike="noStrike">
                          <a:solidFill>
                            <a:srgbClr val="000000"/>
                          </a:solidFill>
                          <a:effectLst/>
                          <a:latin typeface="Calibri" panose="020F0502020204030204" pitchFamily="34" charset="0"/>
                        </a:rPr>
                        <a:t>Community facilities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90%</a:t>
                      </a:r>
                    </a:p>
                  </a:txBody>
                  <a:tcPr marL="9525" marR="9525" marT="9525" marB="0" anchor="b"/>
                </a:tc>
                <a:extLst>
                  <a:ext uri="{0D108BD9-81ED-4DB2-BD59-A6C34878D82A}">
                    <a16:rowId xmlns:a16="http://schemas.microsoft.com/office/drawing/2014/main" val="2146878504"/>
                  </a:ext>
                </a:extLst>
              </a:tr>
              <a:tr h="244408">
                <a:tc>
                  <a:txBody>
                    <a:bodyPr/>
                    <a:lstStyle/>
                    <a:p>
                      <a:pPr algn="l" fontAlgn="b"/>
                      <a:r>
                        <a:rPr lang="en-GB" sz="1200" b="0" i="0" u="none" strike="noStrike">
                          <a:solidFill>
                            <a:srgbClr val="000000"/>
                          </a:solidFill>
                          <a:effectLst/>
                          <a:latin typeface="Calibri" panose="020F0502020204030204" pitchFamily="34" charset="0"/>
                        </a:rPr>
                        <a:t>Parking facilities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619085662"/>
                  </a:ext>
                </a:extLst>
              </a:tr>
              <a:tr h="213108">
                <a:tc>
                  <a:txBody>
                    <a:bodyPr/>
                    <a:lstStyle/>
                    <a:p>
                      <a:pPr algn="l" fontAlgn="b"/>
                      <a:r>
                        <a:rPr lang="en-GB" sz="1200" b="0" i="0" u="none" strike="noStrike">
                          <a:solidFill>
                            <a:srgbClr val="000000"/>
                          </a:solidFill>
                          <a:effectLst/>
                          <a:latin typeface="Calibri" panose="020F0502020204030204" pitchFamily="34" charset="0"/>
                        </a:rPr>
                        <a:t>Road capacity</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2939031378"/>
                  </a:ext>
                </a:extLst>
              </a:tr>
              <a:tr h="393583">
                <a:tc>
                  <a:txBody>
                    <a:bodyPr/>
                    <a:lstStyle/>
                    <a:p>
                      <a:pPr algn="l" fontAlgn="b"/>
                      <a:r>
                        <a:rPr lang="en-GB" sz="1200" b="0" i="0" u="none" strike="noStrike">
                          <a:solidFill>
                            <a:srgbClr val="000000"/>
                          </a:solidFill>
                          <a:effectLst/>
                          <a:latin typeface="Calibri" panose="020F0502020204030204" pitchFamily="34" charset="0"/>
                        </a:rPr>
                        <a:t>Electrical Vehicle Charging Points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91%</a:t>
                      </a:r>
                    </a:p>
                  </a:txBody>
                  <a:tcPr marL="9525" marR="9525" marT="9525" marB="0" anchor="b"/>
                </a:tc>
                <a:extLst>
                  <a:ext uri="{0D108BD9-81ED-4DB2-BD59-A6C34878D82A}">
                    <a16:rowId xmlns:a16="http://schemas.microsoft.com/office/drawing/2014/main" val="834468299"/>
                  </a:ext>
                </a:extLst>
              </a:tr>
            </a:tbl>
          </a:graphicData>
        </a:graphic>
      </p:graphicFrame>
    </p:spTree>
    <p:extLst>
      <p:ext uri="{BB962C8B-B14F-4D97-AF65-F5344CB8AC3E}">
        <p14:creationId xmlns:p14="http://schemas.microsoft.com/office/powerpoint/2010/main" val="33738887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83953"/>
            <a:ext cx="8877975" cy="391272"/>
          </a:xfrm>
        </p:spPr>
        <p:txBody>
          <a:bodyPr>
            <a:normAutofit/>
          </a:bodyPr>
          <a:lstStyle/>
          <a:p>
            <a:r>
              <a:rPr lang="en-GB" sz="1400"/>
              <a:t>Which health facilities do you use?</a:t>
            </a:r>
            <a:endParaRPr sz="1400"/>
          </a:p>
        </p:txBody>
      </p:sp>
      <p:sp>
        <p:nvSpPr>
          <p:cNvPr id="5" name="Slide Number Placeholder 4"/>
          <p:cNvSpPr>
            <a:spLocks noGrp="1"/>
          </p:cNvSpPr>
          <p:nvPr>
            <p:ph type="sldNum" sz="quarter" idx="12"/>
          </p:nvPr>
        </p:nvSpPr>
        <p:spPr/>
        <p:txBody>
          <a:bodyPr/>
          <a:lstStyle/>
          <a:p>
            <a:fld id="{A88B48FB-E956-2048-9E74-C69E7CAA26CC}" type="slidenum">
              <a:rPr lang="en-US" smtClean="0"/>
              <a:t>49</a:t>
            </a:fld>
            <a:endParaRPr lang="en-US"/>
          </a:p>
        </p:txBody>
      </p:sp>
      <p:sp>
        <p:nvSpPr>
          <p:cNvPr id="7" name="TextBox 6"/>
          <p:cNvSpPr txBox="1"/>
          <p:nvPr/>
        </p:nvSpPr>
        <p:spPr>
          <a:xfrm>
            <a:off x="115135"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FB0A6442-1425-E44D-B1EC-2B405AD56AB5}"/>
              </a:ext>
            </a:extLst>
          </p:cNvPr>
          <p:cNvGraphicFramePr>
            <a:graphicFrameLocks noGrp="1"/>
          </p:cNvGraphicFramePr>
          <p:nvPr>
            <p:extLst>
              <p:ext uri="{D42A27DB-BD31-4B8C-83A1-F6EECF244321}">
                <p14:modId xmlns:p14="http://schemas.microsoft.com/office/powerpoint/2010/main" val="1090951780"/>
              </p:ext>
            </p:extLst>
          </p:nvPr>
        </p:nvGraphicFramePr>
        <p:xfrm>
          <a:off x="1466684" y="882776"/>
          <a:ext cx="5632720" cy="1696935"/>
        </p:xfrm>
        <a:graphic>
          <a:graphicData uri="http://schemas.openxmlformats.org/drawingml/2006/table">
            <a:tbl>
              <a:tblPr firstRow="1" bandRow="1">
                <a:tableStyleId>{5C22544A-7EE6-4342-B048-85BDC9FD1C3A}</a:tableStyleId>
              </a:tblPr>
              <a:tblGrid>
                <a:gridCol w="1256458">
                  <a:extLst>
                    <a:ext uri="{9D8B030D-6E8A-4147-A177-3AD203B41FA5}">
                      <a16:colId xmlns:a16="http://schemas.microsoft.com/office/drawing/2014/main" val="2038855240"/>
                    </a:ext>
                  </a:extLst>
                </a:gridCol>
                <a:gridCol w="657585">
                  <a:extLst>
                    <a:ext uri="{9D8B030D-6E8A-4147-A177-3AD203B41FA5}">
                      <a16:colId xmlns:a16="http://schemas.microsoft.com/office/drawing/2014/main" val="807503596"/>
                    </a:ext>
                  </a:extLst>
                </a:gridCol>
                <a:gridCol w="657586">
                  <a:extLst>
                    <a:ext uri="{9D8B030D-6E8A-4147-A177-3AD203B41FA5}">
                      <a16:colId xmlns:a16="http://schemas.microsoft.com/office/drawing/2014/main" val="1743167028"/>
                    </a:ext>
                  </a:extLst>
                </a:gridCol>
                <a:gridCol w="612307">
                  <a:extLst>
                    <a:ext uri="{9D8B030D-6E8A-4147-A177-3AD203B41FA5}">
                      <a16:colId xmlns:a16="http://schemas.microsoft.com/office/drawing/2014/main" val="1479245875"/>
                    </a:ext>
                  </a:extLst>
                </a:gridCol>
                <a:gridCol w="737135">
                  <a:extLst>
                    <a:ext uri="{9D8B030D-6E8A-4147-A177-3AD203B41FA5}">
                      <a16:colId xmlns:a16="http://schemas.microsoft.com/office/drawing/2014/main" val="3000628285"/>
                    </a:ext>
                  </a:extLst>
                </a:gridCol>
                <a:gridCol w="699652">
                  <a:extLst>
                    <a:ext uri="{9D8B030D-6E8A-4147-A177-3AD203B41FA5}">
                      <a16:colId xmlns:a16="http://schemas.microsoft.com/office/drawing/2014/main" val="2598164997"/>
                    </a:ext>
                  </a:extLst>
                </a:gridCol>
                <a:gridCol w="1011997">
                  <a:extLst>
                    <a:ext uri="{9D8B030D-6E8A-4147-A177-3AD203B41FA5}">
                      <a16:colId xmlns:a16="http://schemas.microsoft.com/office/drawing/2014/main" val="2901146678"/>
                    </a:ext>
                  </a:extLst>
                </a:gridCol>
              </a:tblGrid>
              <a:tr h="346242">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Daily</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Weekly</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Monthly</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When need arises</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Percentage</a:t>
                      </a:r>
                    </a:p>
                  </a:txBody>
                  <a:tcPr marL="9525" marR="9525" marT="9525" marB="0" anchor="b"/>
                </a:tc>
                <a:extLst>
                  <a:ext uri="{0D108BD9-81ED-4DB2-BD59-A6C34878D82A}">
                    <a16:rowId xmlns:a16="http://schemas.microsoft.com/office/drawing/2014/main" val="1615284855"/>
                  </a:ext>
                </a:extLst>
              </a:tr>
              <a:tr h="216636">
                <a:tc>
                  <a:txBody>
                    <a:bodyPr/>
                    <a:lstStyle/>
                    <a:p>
                      <a:pPr algn="l" fontAlgn="b"/>
                      <a:r>
                        <a:rPr lang="en-GB" sz="1200" b="0" i="0" u="none" strike="noStrike" err="1">
                          <a:solidFill>
                            <a:srgbClr val="000000"/>
                          </a:solidFill>
                          <a:effectLst/>
                          <a:latin typeface="Calibri" panose="020F0502020204030204" pitchFamily="34" charset="0"/>
                        </a:rPr>
                        <a:t>Rencomb</a:t>
                      </a:r>
                      <a:r>
                        <a:rPr lang="en-GB" sz="1200" b="0" i="0" u="none" strike="noStrike">
                          <a:solidFill>
                            <a:srgbClr val="000000"/>
                          </a:solidFill>
                          <a:effectLst/>
                          <a:latin typeface="Calibri" panose="020F0502020204030204" pitchFamily="34" charset="0"/>
                        </a:rPr>
                        <a:t> surgery</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62%</a:t>
                      </a:r>
                    </a:p>
                  </a:txBody>
                  <a:tcPr marL="9525" marR="9525" marT="9525" marB="0" anchor="b"/>
                </a:tc>
                <a:extLst>
                  <a:ext uri="{0D108BD9-81ED-4DB2-BD59-A6C34878D82A}">
                    <a16:rowId xmlns:a16="http://schemas.microsoft.com/office/drawing/2014/main" val="2128742420"/>
                  </a:ext>
                </a:extLst>
              </a:tr>
              <a:tr h="193780">
                <a:tc>
                  <a:txBody>
                    <a:bodyPr/>
                    <a:lstStyle/>
                    <a:p>
                      <a:pPr algn="l" fontAlgn="b"/>
                      <a:r>
                        <a:rPr lang="en-GB" sz="1200" b="0" i="0" u="none" strike="noStrike">
                          <a:solidFill>
                            <a:srgbClr val="000000"/>
                          </a:solidFill>
                          <a:effectLst/>
                          <a:latin typeface="Calibri" panose="020F0502020204030204" pitchFamily="34" charset="0"/>
                        </a:rPr>
                        <a:t>Northleach surgery</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41%</a:t>
                      </a:r>
                    </a:p>
                  </a:txBody>
                  <a:tcPr marL="9525" marR="9525" marT="9525" marB="0" anchor="b"/>
                </a:tc>
                <a:extLst>
                  <a:ext uri="{0D108BD9-81ED-4DB2-BD59-A6C34878D82A}">
                    <a16:rowId xmlns:a16="http://schemas.microsoft.com/office/drawing/2014/main" val="4241601743"/>
                  </a:ext>
                </a:extLst>
              </a:tr>
              <a:tr h="346242">
                <a:tc>
                  <a:txBody>
                    <a:bodyPr/>
                    <a:lstStyle/>
                    <a:p>
                      <a:pPr algn="l" fontAlgn="b"/>
                      <a:r>
                        <a:rPr lang="en-GB" sz="1200" b="0" i="0" u="none" strike="noStrike">
                          <a:solidFill>
                            <a:srgbClr val="000000"/>
                          </a:solidFill>
                          <a:effectLst/>
                          <a:latin typeface="Calibri" panose="020F0502020204030204" pitchFamily="34" charset="0"/>
                        </a:rPr>
                        <a:t>Cirencester Hospital</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69%</a:t>
                      </a:r>
                    </a:p>
                  </a:txBody>
                  <a:tcPr marL="9525" marR="9525" marT="9525" marB="0" anchor="b"/>
                </a:tc>
                <a:extLst>
                  <a:ext uri="{0D108BD9-81ED-4DB2-BD59-A6C34878D82A}">
                    <a16:rowId xmlns:a16="http://schemas.microsoft.com/office/drawing/2014/main" val="1681881517"/>
                  </a:ext>
                </a:extLst>
              </a:tr>
              <a:tr h="193808">
                <a:tc>
                  <a:txBody>
                    <a:bodyPr/>
                    <a:lstStyle/>
                    <a:p>
                      <a:pPr algn="l" fontAlgn="b"/>
                      <a:r>
                        <a:rPr lang="en-GB" sz="1200" b="0" i="0" u="none" strike="noStrike">
                          <a:solidFill>
                            <a:srgbClr val="000000"/>
                          </a:solidFill>
                          <a:effectLst/>
                          <a:latin typeface="Calibri" panose="020F0502020204030204" pitchFamily="34" charset="0"/>
                        </a:rPr>
                        <a:t>Other Surgery</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extLst>
                  <a:ext uri="{0D108BD9-81ED-4DB2-BD59-A6C34878D82A}">
                    <a16:rowId xmlns:a16="http://schemas.microsoft.com/office/drawing/2014/main" val="4289829273"/>
                  </a:ext>
                </a:extLst>
              </a:tr>
              <a:tr h="342141">
                <a:tc>
                  <a:txBody>
                    <a:bodyPr/>
                    <a:lstStyle/>
                    <a:p>
                      <a:pPr algn="l" fontAlgn="b"/>
                      <a:r>
                        <a:rPr lang="en-GB" sz="1200" b="0" i="0" u="none" strike="noStrike">
                          <a:solidFill>
                            <a:srgbClr val="000000"/>
                          </a:solidFill>
                          <a:effectLst/>
                          <a:latin typeface="Calibri" panose="020F0502020204030204" pitchFamily="34" charset="0"/>
                        </a:rPr>
                        <a:t>Pharmacy</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74%</a:t>
                      </a:r>
                    </a:p>
                  </a:txBody>
                  <a:tcPr marL="9525" marR="9525" marT="9525" marB="0" anchor="b"/>
                </a:tc>
                <a:extLst>
                  <a:ext uri="{0D108BD9-81ED-4DB2-BD59-A6C34878D82A}">
                    <a16:rowId xmlns:a16="http://schemas.microsoft.com/office/drawing/2014/main" val="3036589227"/>
                  </a:ext>
                </a:extLst>
              </a:tr>
            </a:tbl>
          </a:graphicData>
        </a:graphic>
      </p:graphicFrame>
      <p:graphicFrame>
        <p:nvGraphicFramePr>
          <p:cNvPr id="12" name="Chart 11">
            <a:extLst>
              <a:ext uri="{FF2B5EF4-FFF2-40B4-BE49-F238E27FC236}">
                <a16:creationId xmlns:a16="http://schemas.microsoft.com/office/drawing/2014/main" id="{61EC833C-B60C-5C4B-AAAB-AF27A0ABEE1D}"/>
              </a:ext>
            </a:extLst>
          </p:cNvPr>
          <p:cNvGraphicFramePr>
            <a:graphicFrameLocks/>
          </p:cNvGraphicFramePr>
          <p:nvPr>
            <p:extLst>
              <p:ext uri="{D42A27DB-BD31-4B8C-83A1-F6EECF244321}">
                <p14:modId xmlns:p14="http://schemas.microsoft.com/office/powerpoint/2010/main" val="4262575233"/>
              </p:ext>
            </p:extLst>
          </p:nvPr>
        </p:nvGraphicFramePr>
        <p:xfrm>
          <a:off x="1639232" y="2855962"/>
          <a:ext cx="5082844" cy="18835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080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 What is your current housing situation?</a:t>
            </a:r>
          </a:p>
        </p:txBody>
      </p:sp>
      <p:sp>
        <p:nvSpPr>
          <p:cNvPr id="3" name="Content Placeholder 2"/>
          <p:cNvSpPr>
            <a:spLocks noGrp="1"/>
          </p:cNvSpPr>
          <p:nvPr>
            <p:ph idx="1"/>
          </p:nvPr>
        </p:nvSpPr>
        <p:spPr>
          <a:xfrm>
            <a:off x="115136" y="736648"/>
            <a:ext cx="5332506" cy="355551"/>
          </a:xfrm>
        </p:spPr>
        <p:txBody>
          <a:bodyPr>
            <a:normAutofit fontScale="85000" lnSpcReduction="20000"/>
          </a:bodyPr>
          <a:lstStyle/>
          <a:p>
            <a:r>
              <a:t>Answered: 1</a:t>
            </a:r>
            <a:r>
              <a:rPr lang="en-GB"/>
              <a:t>40 (100%)</a:t>
            </a:r>
          </a:p>
          <a:p>
            <a:r>
              <a:t>Skipped: </a:t>
            </a:r>
            <a:r>
              <a:rPr lang="en-GB"/>
              <a:t>0</a:t>
            </a:r>
            <a:endParaRPr/>
          </a:p>
        </p:txBody>
      </p:sp>
      <p:sp>
        <p:nvSpPr>
          <p:cNvPr id="6" name="TextBox 5"/>
          <p:cNvSpPr txBox="1"/>
          <p:nvPr/>
        </p:nvSpPr>
        <p:spPr>
          <a:xfrm>
            <a:off x="115135" y="4858881"/>
            <a:ext cx="2687331" cy="3693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8" name="TextBox 7">
            <a:extLst>
              <a:ext uri="{FF2B5EF4-FFF2-40B4-BE49-F238E27FC236}">
                <a16:creationId xmlns:a16="http://schemas.microsoft.com/office/drawing/2014/main" id="{12528728-55CC-F941-A4CD-D886056C5C5E}"/>
              </a:ext>
            </a:extLst>
          </p:cNvPr>
          <p:cNvSpPr txBox="1"/>
          <p:nvPr/>
        </p:nvSpPr>
        <p:spPr>
          <a:xfrm>
            <a:off x="115135" y="4858881"/>
            <a:ext cx="2974906"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9" name="Chart 8">
            <a:extLst>
              <a:ext uri="{FF2B5EF4-FFF2-40B4-BE49-F238E27FC236}">
                <a16:creationId xmlns:a16="http://schemas.microsoft.com/office/drawing/2014/main" id="{7348B224-FEB1-8247-85E7-2A812CB56B85}"/>
              </a:ext>
            </a:extLst>
          </p:cNvPr>
          <p:cNvGraphicFramePr>
            <a:graphicFrameLocks/>
          </p:cNvGraphicFramePr>
          <p:nvPr>
            <p:extLst>
              <p:ext uri="{D42A27DB-BD31-4B8C-83A1-F6EECF244321}">
                <p14:modId xmlns:p14="http://schemas.microsoft.com/office/powerpoint/2010/main" val="3007036304"/>
              </p:ext>
            </p:extLst>
          </p:nvPr>
        </p:nvGraphicFramePr>
        <p:xfrm>
          <a:off x="264371" y="1327342"/>
          <a:ext cx="3965565" cy="30795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Table 13">
            <a:extLst>
              <a:ext uri="{FF2B5EF4-FFF2-40B4-BE49-F238E27FC236}">
                <a16:creationId xmlns:a16="http://schemas.microsoft.com/office/drawing/2014/main" id="{A8ED7BAF-C66D-074A-A3BF-5D9FFBDA8728}"/>
              </a:ext>
            </a:extLst>
          </p:cNvPr>
          <p:cNvGraphicFramePr>
            <a:graphicFrameLocks noGrp="1"/>
          </p:cNvGraphicFramePr>
          <p:nvPr>
            <p:extLst>
              <p:ext uri="{D42A27DB-BD31-4B8C-83A1-F6EECF244321}">
                <p14:modId xmlns:p14="http://schemas.microsoft.com/office/powerpoint/2010/main" val="629777083"/>
              </p:ext>
            </p:extLst>
          </p:nvPr>
        </p:nvGraphicFramePr>
        <p:xfrm>
          <a:off x="4373218" y="1380194"/>
          <a:ext cx="3684105" cy="3026658"/>
        </p:xfrm>
        <a:graphic>
          <a:graphicData uri="http://schemas.openxmlformats.org/drawingml/2006/table">
            <a:tbl>
              <a:tblPr firstRow="1" bandRow="1">
                <a:tableStyleId>{C4B1156A-380E-4F78-BDF5-A606A8083BF9}</a:tableStyleId>
              </a:tblPr>
              <a:tblGrid>
                <a:gridCol w="1930600">
                  <a:extLst>
                    <a:ext uri="{9D8B030D-6E8A-4147-A177-3AD203B41FA5}">
                      <a16:colId xmlns:a16="http://schemas.microsoft.com/office/drawing/2014/main" val="1533895609"/>
                    </a:ext>
                  </a:extLst>
                </a:gridCol>
                <a:gridCol w="928255">
                  <a:extLst>
                    <a:ext uri="{9D8B030D-6E8A-4147-A177-3AD203B41FA5}">
                      <a16:colId xmlns:a16="http://schemas.microsoft.com/office/drawing/2014/main" val="3450082778"/>
                    </a:ext>
                  </a:extLst>
                </a:gridCol>
                <a:gridCol w="825250">
                  <a:extLst>
                    <a:ext uri="{9D8B030D-6E8A-4147-A177-3AD203B41FA5}">
                      <a16:colId xmlns:a16="http://schemas.microsoft.com/office/drawing/2014/main" val="2350000723"/>
                    </a:ext>
                  </a:extLst>
                </a:gridCol>
              </a:tblGrid>
              <a:tr h="239571">
                <a:tc>
                  <a:txBody>
                    <a:bodyPr/>
                    <a:lstStyle/>
                    <a:p>
                      <a:pPr algn="l" fontAlgn="b"/>
                      <a:r>
                        <a:rPr lang="en-GB" sz="1200" u="none" strike="noStrike">
                          <a:effectLst/>
                        </a:rPr>
                        <a:t>Owned outright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47%</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1090567"/>
                  </a:ext>
                </a:extLst>
              </a:tr>
              <a:tr h="467282">
                <a:tc>
                  <a:txBody>
                    <a:bodyPr/>
                    <a:lstStyle/>
                    <a:p>
                      <a:pPr algn="l" fontAlgn="b"/>
                      <a:r>
                        <a:rPr lang="en-GB" sz="1200" u="none" strike="noStrike">
                          <a:effectLst/>
                        </a:rPr>
                        <a:t>Buying on a mortgage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9243336"/>
                  </a:ext>
                </a:extLst>
              </a:tr>
              <a:tr h="467282">
                <a:tc>
                  <a:txBody>
                    <a:bodyPr/>
                    <a:lstStyle/>
                    <a:p>
                      <a:pPr algn="l" fontAlgn="b"/>
                      <a:r>
                        <a:rPr lang="en-GB" sz="1200" u="none" strike="noStrike">
                          <a:effectLst/>
                        </a:rPr>
                        <a:t>Rented from private landlord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9214566"/>
                  </a:ext>
                </a:extLst>
              </a:tr>
              <a:tr h="467282">
                <a:tc>
                  <a:txBody>
                    <a:bodyPr/>
                    <a:lstStyle/>
                    <a:p>
                      <a:pPr algn="l" fontAlgn="b"/>
                      <a:r>
                        <a:rPr lang="en-GB" sz="1200" u="none" strike="noStrike">
                          <a:effectLst/>
                        </a:rPr>
                        <a:t>Housing association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2877844"/>
                  </a:ext>
                </a:extLst>
              </a:tr>
              <a:tr h="461747">
                <a:tc>
                  <a:txBody>
                    <a:bodyPr/>
                    <a:lstStyle/>
                    <a:p>
                      <a:pPr algn="l" fontAlgn="b"/>
                      <a:r>
                        <a:rPr lang="en-GB" sz="1200" u="none" strike="noStrike">
                          <a:effectLst/>
                        </a:rPr>
                        <a:t>Social Housing</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2328819"/>
                  </a:ext>
                </a:extLst>
              </a:tr>
              <a:tr h="461747">
                <a:tc>
                  <a:txBody>
                    <a:bodyPr/>
                    <a:lstStyle/>
                    <a:p>
                      <a:pPr algn="l" fontAlgn="b"/>
                      <a:r>
                        <a:rPr lang="en-GB" sz="1200" u="none" strike="noStrike">
                          <a:effectLst/>
                        </a:rPr>
                        <a:t>Living with family</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8854784"/>
                  </a:ext>
                </a:extLst>
              </a:tr>
              <a:tr h="461747">
                <a:tc>
                  <a:txBody>
                    <a:bodyPr/>
                    <a:lstStyle/>
                    <a:p>
                      <a:pPr algn="l" fontAlgn="b"/>
                      <a:r>
                        <a:rPr lang="en-GB" sz="1200" u="none" strike="noStrike">
                          <a:effectLst/>
                        </a:rPr>
                        <a:t>Other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692724"/>
                  </a:ext>
                </a:extLst>
              </a:tr>
            </a:tbl>
          </a:graphicData>
        </a:graphic>
      </p:graphicFrame>
    </p:spTree>
    <p:extLst>
      <p:ext uri="{BB962C8B-B14F-4D97-AF65-F5344CB8AC3E}">
        <p14:creationId xmlns:p14="http://schemas.microsoft.com/office/powerpoint/2010/main" val="3420958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37476" y="218233"/>
            <a:ext cx="8229600" cy="391272"/>
          </a:xfrm>
        </p:spPr>
        <p:txBody>
          <a:bodyPr>
            <a:normAutofit/>
          </a:bodyPr>
          <a:lstStyle/>
          <a:p>
            <a:r>
              <a:rPr lang="en-US" sz="1600"/>
              <a:t>Where is your dentist?</a:t>
            </a:r>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50</a:t>
            </a:fld>
            <a:endParaRPr lang="en-US"/>
          </a:p>
        </p:txBody>
      </p:sp>
      <p:sp>
        <p:nvSpPr>
          <p:cNvPr id="4" name="Text Placeholder 3">
            <a:extLst>
              <a:ext uri="{FF2B5EF4-FFF2-40B4-BE49-F238E27FC236}">
                <a16:creationId xmlns:a16="http://schemas.microsoft.com/office/drawing/2014/main" id="{89C66ACE-D7D1-BA41-A659-A52D800EF7CE}"/>
              </a:ext>
            </a:extLst>
          </p:cNvPr>
          <p:cNvSpPr>
            <a:spLocks noGrp="1"/>
          </p:cNvSpPr>
          <p:nvPr>
            <p:ph type="body" sz="quarter" idx="13"/>
          </p:nvPr>
        </p:nvSpPr>
        <p:spPr>
          <a:xfrm>
            <a:off x="229117" y="1204545"/>
            <a:ext cx="3887787" cy="391271"/>
          </a:xfrm>
        </p:spPr>
        <p:txBody>
          <a:bodyPr>
            <a:normAutofit lnSpcReduction="10000"/>
          </a:bodyPr>
          <a:lstStyle/>
          <a:p>
            <a:r>
              <a:rPr lang="en-US" b="1">
                <a:solidFill>
                  <a:srgbClr val="FF0000"/>
                </a:solidFill>
              </a:rPr>
              <a:t>Table and graph produced by Steering Group from analysis of responses to an open-ended question</a:t>
            </a:r>
          </a:p>
          <a:p>
            <a:endParaRPr lang="en-US"/>
          </a:p>
        </p:txBody>
      </p:sp>
      <p:graphicFrame>
        <p:nvGraphicFramePr>
          <p:cNvPr id="6" name="Table 5">
            <a:extLst>
              <a:ext uri="{FF2B5EF4-FFF2-40B4-BE49-F238E27FC236}">
                <a16:creationId xmlns:a16="http://schemas.microsoft.com/office/drawing/2014/main" id="{2A042F67-DE99-CC45-9CFB-20B4DB9C722D}"/>
              </a:ext>
            </a:extLst>
          </p:cNvPr>
          <p:cNvGraphicFramePr>
            <a:graphicFrameLocks noGrp="1"/>
          </p:cNvGraphicFramePr>
          <p:nvPr>
            <p:extLst>
              <p:ext uri="{D42A27DB-BD31-4B8C-83A1-F6EECF244321}">
                <p14:modId xmlns:p14="http://schemas.microsoft.com/office/powerpoint/2010/main" val="2236163646"/>
              </p:ext>
            </p:extLst>
          </p:nvPr>
        </p:nvGraphicFramePr>
        <p:xfrm>
          <a:off x="5995510" y="985839"/>
          <a:ext cx="2684583" cy="3554125"/>
        </p:xfrm>
        <a:graphic>
          <a:graphicData uri="http://schemas.openxmlformats.org/drawingml/2006/table">
            <a:tbl>
              <a:tblPr firstRow="1" bandRow="1">
                <a:tableStyleId>{C4B1156A-380E-4F78-BDF5-A606A8083BF9}</a:tableStyleId>
              </a:tblPr>
              <a:tblGrid>
                <a:gridCol w="894861">
                  <a:extLst>
                    <a:ext uri="{9D8B030D-6E8A-4147-A177-3AD203B41FA5}">
                      <a16:colId xmlns:a16="http://schemas.microsoft.com/office/drawing/2014/main" val="3554276471"/>
                    </a:ext>
                  </a:extLst>
                </a:gridCol>
                <a:gridCol w="894861">
                  <a:extLst>
                    <a:ext uri="{9D8B030D-6E8A-4147-A177-3AD203B41FA5}">
                      <a16:colId xmlns:a16="http://schemas.microsoft.com/office/drawing/2014/main" val="4114474064"/>
                    </a:ext>
                  </a:extLst>
                </a:gridCol>
                <a:gridCol w="894861">
                  <a:extLst>
                    <a:ext uri="{9D8B030D-6E8A-4147-A177-3AD203B41FA5}">
                      <a16:colId xmlns:a16="http://schemas.microsoft.com/office/drawing/2014/main" val="1121241312"/>
                    </a:ext>
                  </a:extLst>
                </a:gridCol>
              </a:tblGrid>
              <a:tr h="264140">
                <a:tc>
                  <a:txBody>
                    <a:bodyPr/>
                    <a:lstStyle/>
                    <a:p>
                      <a:pPr algn="l" fontAlgn="b"/>
                      <a:r>
                        <a:rPr lang="en-GB" sz="1200" u="none" strike="noStrike">
                          <a:effectLst/>
                        </a:rPr>
                        <a:t>Cirencester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34539469"/>
                  </a:ext>
                </a:extLst>
              </a:tr>
              <a:tr h="291470">
                <a:tc>
                  <a:txBody>
                    <a:bodyPr/>
                    <a:lstStyle/>
                    <a:p>
                      <a:pPr algn="l" fontAlgn="b"/>
                      <a:r>
                        <a:rPr lang="en-GB" sz="1200" u="none" strike="noStrike">
                          <a:effectLst/>
                        </a:rPr>
                        <a:t>Cheltenham</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0338687"/>
                  </a:ext>
                </a:extLst>
              </a:tr>
              <a:tr h="360429">
                <a:tc>
                  <a:txBody>
                    <a:bodyPr/>
                    <a:lstStyle/>
                    <a:p>
                      <a:pPr algn="l" fontAlgn="b"/>
                      <a:r>
                        <a:rPr lang="en-GB" sz="1200" u="none" strike="noStrike">
                          <a:effectLst/>
                        </a:rPr>
                        <a:t>Bourton on the Water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1454252"/>
                  </a:ext>
                </a:extLst>
              </a:tr>
              <a:tr h="291470">
                <a:tc>
                  <a:txBody>
                    <a:bodyPr/>
                    <a:lstStyle/>
                    <a:p>
                      <a:pPr algn="l" fontAlgn="b"/>
                      <a:r>
                        <a:rPr lang="en-GB" sz="1200" u="none" strike="noStrike">
                          <a:effectLst/>
                        </a:rPr>
                        <a:t>Gloucester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4280260"/>
                  </a:ext>
                </a:extLst>
              </a:tr>
              <a:tr h="291470">
                <a:tc>
                  <a:txBody>
                    <a:bodyPr/>
                    <a:lstStyle/>
                    <a:p>
                      <a:pPr algn="l" fontAlgn="b"/>
                      <a:r>
                        <a:rPr lang="en-GB" sz="1200" u="none" strike="noStrike">
                          <a:effectLst/>
                        </a:rPr>
                        <a:t>Winchcombe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4569218"/>
                  </a:ext>
                </a:extLst>
              </a:tr>
              <a:tr h="291470">
                <a:tc>
                  <a:txBody>
                    <a:bodyPr/>
                    <a:lstStyle/>
                    <a:p>
                      <a:pPr algn="l" fontAlgn="b"/>
                      <a:r>
                        <a:rPr lang="en-GB" sz="1200" u="none" strike="noStrike">
                          <a:effectLst/>
                        </a:rPr>
                        <a:t>Fairford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5644720"/>
                  </a:ext>
                </a:extLst>
              </a:tr>
              <a:tr h="291470">
                <a:tc>
                  <a:txBody>
                    <a:bodyPr/>
                    <a:lstStyle/>
                    <a:p>
                      <a:pPr algn="l" fontAlgn="b"/>
                      <a:r>
                        <a:rPr lang="en-GB" sz="1200" u="none" strike="noStrike">
                          <a:effectLst/>
                        </a:rPr>
                        <a:t>London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4426279"/>
                  </a:ext>
                </a:extLst>
              </a:tr>
              <a:tr h="291470">
                <a:tc>
                  <a:txBody>
                    <a:bodyPr/>
                    <a:lstStyle/>
                    <a:p>
                      <a:pPr algn="l" fontAlgn="b"/>
                      <a:r>
                        <a:rPr lang="en-GB" sz="1200" u="none" strike="noStrike">
                          <a:effectLst/>
                        </a:rPr>
                        <a:t>Southampton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21474421"/>
                  </a:ext>
                </a:extLst>
              </a:tr>
              <a:tr h="291470">
                <a:tc>
                  <a:txBody>
                    <a:bodyPr/>
                    <a:lstStyle/>
                    <a:p>
                      <a:pPr algn="l" fontAlgn="b"/>
                      <a:r>
                        <a:rPr lang="en-GB" sz="1200" u="none" strike="noStrike">
                          <a:effectLst/>
                        </a:rPr>
                        <a:t>Swindon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2622616"/>
                  </a:ext>
                </a:extLst>
              </a:tr>
              <a:tr h="291470">
                <a:tc>
                  <a:txBody>
                    <a:bodyPr/>
                    <a:lstStyle/>
                    <a:p>
                      <a:pPr algn="l" fontAlgn="b"/>
                      <a:r>
                        <a:rPr lang="en-GB" sz="1200" u="none" strike="noStrike">
                          <a:effectLst/>
                        </a:rPr>
                        <a:t>Cricklade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9148779"/>
                  </a:ext>
                </a:extLst>
              </a:tr>
              <a:tr h="291470">
                <a:tc>
                  <a:txBody>
                    <a:bodyPr/>
                    <a:lstStyle/>
                    <a:p>
                      <a:pPr algn="l" fontAlgn="b"/>
                      <a:r>
                        <a:rPr lang="en-GB" sz="1200" u="none" strike="noStrike">
                          <a:effectLst/>
                        </a:rPr>
                        <a:t>Wargrave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2248100"/>
                  </a:ext>
                </a:extLst>
              </a:tr>
              <a:tr h="291470">
                <a:tc>
                  <a:txBody>
                    <a:bodyPr/>
                    <a:lstStyle/>
                    <a:p>
                      <a:pPr algn="l" fontAlgn="b"/>
                      <a:r>
                        <a:rPr lang="en-GB" sz="1200" u="none" strike="noStrike">
                          <a:effectLst/>
                        </a:rPr>
                        <a:t>Can't find one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6345677"/>
                  </a:ext>
                </a:extLst>
              </a:tr>
            </a:tbl>
          </a:graphicData>
        </a:graphic>
      </p:graphicFrame>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231221" y="76896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114 (82%)</a:t>
            </a:r>
          </a:p>
          <a:p>
            <a:r>
              <a:rPr lang="en-US"/>
              <a:t>Skipped: 25 (18%)</a:t>
            </a:r>
          </a:p>
          <a:p>
            <a:endParaRPr lang="en-US"/>
          </a:p>
        </p:txBody>
      </p:sp>
      <p:graphicFrame>
        <p:nvGraphicFramePr>
          <p:cNvPr id="11" name="Chart 10">
            <a:extLst>
              <a:ext uri="{FF2B5EF4-FFF2-40B4-BE49-F238E27FC236}">
                <a16:creationId xmlns:a16="http://schemas.microsoft.com/office/drawing/2014/main" id="{4BF13CFB-7FEF-8545-B6CA-5EFF0BCE4AEE}"/>
              </a:ext>
            </a:extLst>
          </p:cNvPr>
          <p:cNvGraphicFramePr>
            <a:graphicFrameLocks/>
          </p:cNvGraphicFramePr>
          <p:nvPr>
            <p:extLst>
              <p:ext uri="{D42A27DB-BD31-4B8C-83A1-F6EECF244321}">
                <p14:modId xmlns:p14="http://schemas.microsoft.com/office/powerpoint/2010/main" val="3076825010"/>
              </p:ext>
            </p:extLst>
          </p:nvPr>
        </p:nvGraphicFramePr>
        <p:xfrm>
          <a:off x="458234" y="1770610"/>
          <a:ext cx="4770975" cy="2769354"/>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Tree>
    <p:extLst>
      <p:ext uri="{BB962C8B-B14F-4D97-AF65-F5344CB8AC3E}">
        <p14:creationId xmlns:p14="http://schemas.microsoft.com/office/powerpoint/2010/main" val="38512498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fontScale="85000" lnSpcReduction="10000"/>
          </a:bodyPr>
          <a:lstStyle/>
          <a:p>
            <a:r>
              <a:rPr lang="en-GB" sz="2200"/>
              <a:t>Section 8</a:t>
            </a:r>
          </a:p>
          <a:p>
            <a:r>
              <a:rPr lang="en-GB"/>
              <a:t>SOCIAL INFRASTRUCTURE</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383494" y="3168315"/>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17917524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33381"/>
            <a:ext cx="8877975" cy="391272"/>
          </a:xfrm>
        </p:spPr>
        <p:txBody>
          <a:bodyPr>
            <a:normAutofit/>
          </a:bodyPr>
          <a:lstStyle/>
          <a:p>
            <a:r>
              <a:rPr sz="1400"/>
              <a:t>Which of the following facilities in the </a:t>
            </a:r>
            <a:r>
              <a:rPr lang="en-GB" sz="1400"/>
              <a:t>P</a:t>
            </a:r>
            <a:r>
              <a:rPr sz="1400" err="1"/>
              <a:t>arish</a:t>
            </a:r>
            <a:r>
              <a:rPr sz="1400"/>
              <a:t> do you use?</a:t>
            </a:r>
            <a:r>
              <a:rPr lang="en-GB" sz="1400"/>
              <a:t>                            (CHART)</a:t>
            </a:r>
            <a:endParaRPr sz="1400"/>
          </a:p>
        </p:txBody>
      </p:sp>
      <p:sp>
        <p:nvSpPr>
          <p:cNvPr id="3" name="Content Placeholder 2"/>
          <p:cNvSpPr>
            <a:spLocks noGrp="1"/>
          </p:cNvSpPr>
          <p:nvPr>
            <p:ph idx="1"/>
          </p:nvPr>
        </p:nvSpPr>
        <p:spPr>
          <a:xfrm>
            <a:off x="115136" y="736649"/>
            <a:ext cx="5332506" cy="338618"/>
          </a:xfrm>
        </p:spPr>
        <p:txBody>
          <a:bodyPr>
            <a:normAutofit/>
          </a:bodyPr>
          <a:lstStyle/>
          <a:p>
            <a:r>
              <a:t>Answered: </a:t>
            </a:r>
            <a:r>
              <a:rPr lang="en-GB"/>
              <a:t>On average 90% of respondents answered this question</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52</a:t>
            </a:fld>
            <a:endParaRPr lang="en-US"/>
          </a:p>
        </p:txBody>
      </p:sp>
      <p:sp>
        <p:nvSpPr>
          <p:cNvPr id="7" name="TextBox 6"/>
          <p:cNvSpPr txBox="1"/>
          <p:nvPr/>
        </p:nvSpPr>
        <p:spPr>
          <a:xfrm>
            <a:off x="115135" y="4858881"/>
            <a:ext cx="3108711"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9" name="TextBox 8"/>
          <p:cNvSpPr txBox="1"/>
          <p:nvPr/>
        </p:nvSpPr>
        <p:spPr>
          <a:xfrm>
            <a:off x="3111500" y="4453246"/>
            <a:ext cx="2921000" cy="215444"/>
          </a:xfrm>
          <a:prstGeom prst="rect">
            <a:avLst/>
          </a:prstGeom>
          <a:noFill/>
        </p:spPr>
        <p:txBody>
          <a:bodyPr wrap="square" rtlCol="0">
            <a:spAutoFit/>
          </a:bodyPr>
          <a:lstStyle/>
          <a:p>
            <a:pPr algn="ctr"/>
            <a:r>
              <a:rPr lang="en-US" sz="800" b="1">
                <a:solidFill>
                  <a:srgbClr val="FF0000"/>
                </a:solidFill>
                <a:latin typeface="Arial"/>
                <a:cs typeface="Arial"/>
              </a:rPr>
              <a:t>Detailed data on following slide</a:t>
            </a:r>
          </a:p>
        </p:txBody>
      </p:sp>
      <p:graphicFrame>
        <p:nvGraphicFramePr>
          <p:cNvPr id="10" name="Chart 9">
            <a:extLst>
              <a:ext uri="{FF2B5EF4-FFF2-40B4-BE49-F238E27FC236}">
                <a16:creationId xmlns:a16="http://schemas.microsoft.com/office/drawing/2014/main" id="{5F33C395-1C27-9B4E-9222-43E1A5E974B6}"/>
              </a:ext>
            </a:extLst>
          </p:cNvPr>
          <p:cNvGraphicFramePr>
            <a:graphicFrameLocks/>
          </p:cNvGraphicFramePr>
          <p:nvPr>
            <p:extLst>
              <p:ext uri="{D42A27DB-BD31-4B8C-83A1-F6EECF244321}">
                <p14:modId xmlns:p14="http://schemas.microsoft.com/office/powerpoint/2010/main" val="2625347770"/>
              </p:ext>
            </p:extLst>
          </p:nvPr>
        </p:nvGraphicFramePr>
        <p:xfrm>
          <a:off x="433754" y="1166812"/>
          <a:ext cx="8288215" cy="324003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178637"/>
            <a:ext cx="8877975" cy="391272"/>
          </a:xfrm>
        </p:spPr>
        <p:txBody>
          <a:bodyPr>
            <a:normAutofit/>
          </a:bodyPr>
          <a:lstStyle/>
          <a:p>
            <a:r>
              <a:rPr sz="1400"/>
              <a:t>Which of the following facilities in the </a:t>
            </a:r>
            <a:r>
              <a:rPr lang="en-GB" sz="1400"/>
              <a:t>P</a:t>
            </a:r>
            <a:r>
              <a:rPr sz="1400" err="1"/>
              <a:t>arish</a:t>
            </a:r>
            <a:r>
              <a:rPr sz="1400"/>
              <a:t> do you use?</a:t>
            </a:r>
            <a:r>
              <a:rPr lang="en-GB" sz="1400"/>
              <a:t>                                 (DATA TABLE)</a:t>
            </a:r>
            <a:endParaRPr sz="1400"/>
          </a:p>
        </p:txBody>
      </p:sp>
      <p:sp>
        <p:nvSpPr>
          <p:cNvPr id="3" name="Content Placeholder 2"/>
          <p:cNvSpPr>
            <a:spLocks noGrp="1"/>
          </p:cNvSpPr>
          <p:nvPr>
            <p:ph idx="1"/>
          </p:nvPr>
        </p:nvSpPr>
        <p:spPr>
          <a:xfrm>
            <a:off x="115136" y="736649"/>
            <a:ext cx="5332506" cy="338618"/>
          </a:xfrm>
        </p:spPr>
        <p:txBody>
          <a:bodyPr>
            <a:normAutofit/>
          </a:bodyPr>
          <a:lstStyle/>
          <a:p>
            <a:r>
              <a:t>Answered:</a:t>
            </a:r>
            <a:r>
              <a:rPr lang="en-GB"/>
              <a:t> On average, 90% of respondents answered this question</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53</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
        <p:nvSpPr>
          <p:cNvPr id="10" name="TextBox 9"/>
          <p:cNvSpPr txBox="1"/>
          <p:nvPr/>
        </p:nvSpPr>
        <p:spPr>
          <a:xfrm>
            <a:off x="3111499" y="4857141"/>
            <a:ext cx="2921000" cy="215444"/>
          </a:xfrm>
          <a:prstGeom prst="rect">
            <a:avLst/>
          </a:prstGeom>
          <a:noFill/>
        </p:spPr>
        <p:txBody>
          <a:bodyPr wrap="square" rtlCol="0">
            <a:spAutoFit/>
          </a:bodyPr>
          <a:lstStyle/>
          <a:p>
            <a:pPr algn="ctr"/>
            <a:r>
              <a:rPr lang="en-US" sz="800" b="1">
                <a:solidFill>
                  <a:srgbClr val="FF0000"/>
                </a:solidFill>
                <a:latin typeface="Arial"/>
                <a:cs typeface="Arial"/>
              </a:rPr>
              <a:t>Chart on previous slide </a:t>
            </a:r>
          </a:p>
        </p:txBody>
      </p:sp>
      <p:graphicFrame>
        <p:nvGraphicFramePr>
          <p:cNvPr id="8" name="Table 7">
            <a:extLst>
              <a:ext uri="{FF2B5EF4-FFF2-40B4-BE49-F238E27FC236}">
                <a16:creationId xmlns:a16="http://schemas.microsoft.com/office/drawing/2014/main" id="{496A48E1-348F-D149-8FEA-996220C3226D}"/>
              </a:ext>
            </a:extLst>
          </p:cNvPr>
          <p:cNvGraphicFramePr>
            <a:graphicFrameLocks noGrp="1"/>
          </p:cNvGraphicFramePr>
          <p:nvPr>
            <p:extLst>
              <p:ext uri="{D42A27DB-BD31-4B8C-83A1-F6EECF244321}">
                <p14:modId xmlns:p14="http://schemas.microsoft.com/office/powerpoint/2010/main" val="1850722549"/>
              </p:ext>
            </p:extLst>
          </p:nvPr>
        </p:nvGraphicFramePr>
        <p:xfrm>
          <a:off x="1547446" y="1059813"/>
          <a:ext cx="6054678" cy="3641418"/>
        </p:xfrm>
        <a:graphic>
          <a:graphicData uri="http://schemas.openxmlformats.org/drawingml/2006/table">
            <a:tbl>
              <a:tblPr firstRow="1" bandRow="1">
                <a:tableStyleId>{5C22544A-7EE6-4342-B048-85BDC9FD1C3A}</a:tableStyleId>
              </a:tblPr>
              <a:tblGrid>
                <a:gridCol w="864954">
                  <a:extLst>
                    <a:ext uri="{9D8B030D-6E8A-4147-A177-3AD203B41FA5}">
                      <a16:colId xmlns:a16="http://schemas.microsoft.com/office/drawing/2014/main" val="4269771090"/>
                    </a:ext>
                  </a:extLst>
                </a:gridCol>
                <a:gridCol w="864954">
                  <a:extLst>
                    <a:ext uri="{9D8B030D-6E8A-4147-A177-3AD203B41FA5}">
                      <a16:colId xmlns:a16="http://schemas.microsoft.com/office/drawing/2014/main" val="3652602975"/>
                    </a:ext>
                  </a:extLst>
                </a:gridCol>
                <a:gridCol w="864954">
                  <a:extLst>
                    <a:ext uri="{9D8B030D-6E8A-4147-A177-3AD203B41FA5}">
                      <a16:colId xmlns:a16="http://schemas.microsoft.com/office/drawing/2014/main" val="1207782498"/>
                    </a:ext>
                  </a:extLst>
                </a:gridCol>
                <a:gridCol w="864954">
                  <a:extLst>
                    <a:ext uri="{9D8B030D-6E8A-4147-A177-3AD203B41FA5}">
                      <a16:colId xmlns:a16="http://schemas.microsoft.com/office/drawing/2014/main" val="2211579529"/>
                    </a:ext>
                  </a:extLst>
                </a:gridCol>
                <a:gridCol w="864954">
                  <a:extLst>
                    <a:ext uri="{9D8B030D-6E8A-4147-A177-3AD203B41FA5}">
                      <a16:colId xmlns:a16="http://schemas.microsoft.com/office/drawing/2014/main" val="319927455"/>
                    </a:ext>
                  </a:extLst>
                </a:gridCol>
                <a:gridCol w="864954">
                  <a:extLst>
                    <a:ext uri="{9D8B030D-6E8A-4147-A177-3AD203B41FA5}">
                      <a16:colId xmlns:a16="http://schemas.microsoft.com/office/drawing/2014/main" val="1234151909"/>
                    </a:ext>
                  </a:extLst>
                </a:gridCol>
                <a:gridCol w="864954">
                  <a:extLst>
                    <a:ext uri="{9D8B030D-6E8A-4147-A177-3AD203B41FA5}">
                      <a16:colId xmlns:a16="http://schemas.microsoft.com/office/drawing/2014/main" val="1790761054"/>
                    </a:ext>
                  </a:extLst>
                </a:gridCol>
              </a:tblGrid>
              <a:tr h="326233">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Daily</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Weekly</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Monthly</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Yearly</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Not at all</a:t>
                      </a:r>
                    </a:p>
                  </a:txBody>
                  <a:tcPr marL="9525" marR="9525" marT="9525" marB="0" anchor="b"/>
                </a:tc>
                <a:tc>
                  <a:txBody>
                    <a:bodyPr/>
                    <a:lstStyle/>
                    <a:p>
                      <a:pPr algn="l" fontAlgn="b"/>
                      <a:r>
                        <a:rPr lang="en-GB" sz="1200" b="0" i="0" u="none" strike="noStrike">
                          <a:solidFill>
                            <a:srgbClr val="000000"/>
                          </a:solidFill>
                          <a:effectLst/>
                          <a:latin typeface="Calibri" panose="020F0502020204030204" pitchFamily="34" charset="0"/>
                        </a:rPr>
                        <a:t>Answered</a:t>
                      </a:r>
                    </a:p>
                  </a:txBody>
                  <a:tcPr marL="9525" marR="9525" marT="9525" marB="0" anchor="b"/>
                </a:tc>
                <a:extLst>
                  <a:ext uri="{0D108BD9-81ED-4DB2-BD59-A6C34878D82A}">
                    <a16:rowId xmlns:a16="http://schemas.microsoft.com/office/drawing/2014/main" val="1139066695"/>
                  </a:ext>
                </a:extLst>
              </a:tr>
              <a:tr h="326233">
                <a:tc>
                  <a:txBody>
                    <a:bodyPr/>
                    <a:lstStyle/>
                    <a:p>
                      <a:pPr algn="l" fontAlgn="b"/>
                      <a:r>
                        <a:rPr lang="en-GB" sz="1200" b="0" i="0" u="none" strike="noStrike">
                          <a:solidFill>
                            <a:srgbClr val="000000"/>
                          </a:solidFill>
                          <a:effectLst/>
                          <a:latin typeface="Calibri" panose="020F0502020204030204" pitchFamily="34" charset="0"/>
                        </a:rPr>
                        <a:t>Pre-School</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121</a:t>
                      </a:r>
                    </a:p>
                  </a:txBody>
                  <a:tcPr marL="9525" marR="9525" marT="9525" marB="0" anchor="b"/>
                </a:tc>
                <a:extLst>
                  <a:ext uri="{0D108BD9-81ED-4DB2-BD59-A6C34878D82A}">
                    <a16:rowId xmlns:a16="http://schemas.microsoft.com/office/drawing/2014/main" val="3481499693"/>
                  </a:ext>
                </a:extLst>
              </a:tr>
              <a:tr h="326233">
                <a:tc>
                  <a:txBody>
                    <a:bodyPr/>
                    <a:lstStyle/>
                    <a:p>
                      <a:pPr algn="l" fontAlgn="b"/>
                      <a:r>
                        <a:rPr lang="en-GB" sz="1200" b="0" i="0" u="none" strike="noStrike">
                          <a:solidFill>
                            <a:srgbClr val="000000"/>
                          </a:solidFill>
                          <a:effectLst/>
                          <a:latin typeface="Calibri" panose="020F0502020204030204" pitchFamily="34" charset="0"/>
                        </a:rPr>
                        <a:t>School</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121</a:t>
                      </a:r>
                    </a:p>
                  </a:txBody>
                  <a:tcPr marL="9525" marR="9525" marT="9525" marB="0" anchor="b"/>
                </a:tc>
                <a:extLst>
                  <a:ext uri="{0D108BD9-81ED-4DB2-BD59-A6C34878D82A}">
                    <a16:rowId xmlns:a16="http://schemas.microsoft.com/office/drawing/2014/main" val="109324552"/>
                  </a:ext>
                </a:extLst>
              </a:tr>
              <a:tr h="542530">
                <a:tc>
                  <a:txBody>
                    <a:bodyPr/>
                    <a:lstStyle/>
                    <a:p>
                      <a:pPr algn="l" fontAlgn="b"/>
                      <a:r>
                        <a:rPr lang="en-GB" sz="1200" b="0" i="0" u="none" strike="noStrike">
                          <a:solidFill>
                            <a:srgbClr val="000000"/>
                          </a:solidFill>
                          <a:effectLst/>
                          <a:latin typeface="Calibri" panose="020F0502020204030204" pitchFamily="34" charset="0"/>
                        </a:rPr>
                        <a:t>Village Hall (Pre COVID-19)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49</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132</a:t>
                      </a:r>
                    </a:p>
                  </a:txBody>
                  <a:tcPr marL="9525" marR="9525" marT="9525" marB="0" anchor="b"/>
                </a:tc>
                <a:extLst>
                  <a:ext uri="{0D108BD9-81ED-4DB2-BD59-A6C34878D82A}">
                    <a16:rowId xmlns:a16="http://schemas.microsoft.com/office/drawing/2014/main" val="1551998628"/>
                  </a:ext>
                </a:extLst>
              </a:tr>
              <a:tr h="326233">
                <a:tc>
                  <a:txBody>
                    <a:bodyPr/>
                    <a:lstStyle/>
                    <a:p>
                      <a:pPr algn="l" fontAlgn="b"/>
                      <a:r>
                        <a:rPr lang="en-GB" sz="1200" b="0" i="0" u="none" strike="noStrike">
                          <a:solidFill>
                            <a:srgbClr val="000000"/>
                          </a:solidFill>
                          <a:effectLst/>
                          <a:latin typeface="Calibri" panose="020F0502020204030204" pitchFamily="34" charset="0"/>
                        </a:rPr>
                        <a:t>Cricket pitch</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123</a:t>
                      </a:r>
                    </a:p>
                  </a:txBody>
                  <a:tcPr marL="9525" marR="9525" marT="9525" marB="0" anchor="b"/>
                </a:tc>
                <a:extLst>
                  <a:ext uri="{0D108BD9-81ED-4DB2-BD59-A6C34878D82A}">
                    <a16:rowId xmlns:a16="http://schemas.microsoft.com/office/drawing/2014/main" val="2675783994"/>
                  </a:ext>
                </a:extLst>
              </a:tr>
              <a:tr h="326233">
                <a:tc>
                  <a:txBody>
                    <a:bodyPr/>
                    <a:lstStyle/>
                    <a:p>
                      <a:pPr algn="l" fontAlgn="b"/>
                      <a:r>
                        <a:rPr lang="en-GB" sz="1200" b="0" i="0" u="none" strike="noStrike">
                          <a:solidFill>
                            <a:srgbClr val="000000"/>
                          </a:solidFill>
                          <a:effectLst/>
                          <a:latin typeface="Calibri" panose="020F0502020204030204" pitchFamily="34" charset="0"/>
                        </a:rPr>
                        <a:t>Tennis courts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extLst>
                  <a:ext uri="{0D108BD9-81ED-4DB2-BD59-A6C34878D82A}">
                    <a16:rowId xmlns:a16="http://schemas.microsoft.com/office/drawing/2014/main" val="15411559"/>
                  </a:ext>
                </a:extLst>
              </a:tr>
              <a:tr h="364773">
                <a:tc>
                  <a:txBody>
                    <a:bodyPr/>
                    <a:lstStyle/>
                    <a:p>
                      <a:pPr algn="l" fontAlgn="b"/>
                      <a:r>
                        <a:rPr lang="en-GB" sz="1200" b="0" i="0" u="none" strike="noStrike">
                          <a:solidFill>
                            <a:srgbClr val="000000"/>
                          </a:solidFill>
                          <a:effectLst/>
                          <a:latin typeface="Calibri" panose="020F0502020204030204" pitchFamily="34" charset="0"/>
                        </a:rPr>
                        <a:t>Children’s playground</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124</a:t>
                      </a:r>
                    </a:p>
                  </a:txBody>
                  <a:tcPr marL="9525" marR="9525" marT="9525" marB="0" anchor="b"/>
                </a:tc>
                <a:extLst>
                  <a:ext uri="{0D108BD9-81ED-4DB2-BD59-A6C34878D82A}">
                    <a16:rowId xmlns:a16="http://schemas.microsoft.com/office/drawing/2014/main" val="1342038756"/>
                  </a:ext>
                </a:extLst>
              </a:tr>
              <a:tr h="364773">
                <a:tc>
                  <a:txBody>
                    <a:bodyPr/>
                    <a:lstStyle/>
                    <a:p>
                      <a:pPr algn="l" fontAlgn="b"/>
                      <a:r>
                        <a:rPr lang="en-GB" sz="1200" b="0" i="0" u="none" strike="noStrike">
                          <a:solidFill>
                            <a:srgbClr val="000000"/>
                          </a:solidFill>
                          <a:effectLst/>
                          <a:latin typeface="Calibri" panose="020F0502020204030204" pitchFamily="34" charset="0"/>
                        </a:rPr>
                        <a:t>Football pitch</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74</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125</a:t>
                      </a:r>
                    </a:p>
                  </a:txBody>
                  <a:tcPr marL="9525" marR="9525" marT="9525" marB="0" anchor="b"/>
                </a:tc>
                <a:extLst>
                  <a:ext uri="{0D108BD9-81ED-4DB2-BD59-A6C34878D82A}">
                    <a16:rowId xmlns:a16="http://schemas.microsoft.com/office/drawing/2014/main" val="2985115785"/>
                  </a:ext>
                </a:extLst>
              </a:tr>
              <a:tr h="326233">
                <a:tc>
                  <a:txBody>
                    <a:bodyPr/>
                    <a:lstStyle/>
                    <a:p>
                      <a:pPr algn="l" fontAlgn="b"/>
                      <a:r>
                        <a:rPr lang="en-GB" sz="1200" b="0" i="0" u="none" strike="noStrike">
                          <a:solidFill>
                            <a:srgbClr val="000000"/>
                          </a:solidFill>
                          <a:effectLst/>
                          <a:latin typeface="Calibri" panose="020F0502020204030204" pitchFamily="34" charset="0"/>
                        </a:rPr>
                        <a:t>Church</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128</a:t>
                      </a:r>
                    </a:p>
                  </a:txBody>
                  <a:tcPr marL="9525" marR="9525" marT="9525" marB="0" anchor="b"/>
                </a:tc>
                <a:extLst>
                  <a:ext uri="{0D108BD9-81ED-4DB2-BD59-A6C34878D82A}">
                    <a16:rowId xmlns:a16="http://schemas.microsoft.com/office/drawing/2014/main" val="1840725682"/>
                  </a:ext>
                </a:extLst>
              </a:tr>
              <a:tr h="364773">
                <a:tc>
                  <a:txBody>
                    <a:bodyPr/>
                    <a:lstStyle/>
                    <a:p>
                      <a:pPr algn="l" fontAlgn="b"/>
                      <a:r>
                        <a:rPr lang="en-GB" sz="1200" b="0" i="0" u="none" strike="noStrike">
                          <a:solidFill>
                            <a:srgbClr val="000000"/>
                          </a:solidFill>
                          <a:effectLst/>
                          <a:latin typeface="Calibri" panose="020F0502020204030204" pitchFamily="34" charset="0"/>
                        </a:rPr>
                        <a:t>Fitness apparatus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13</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101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127</a:t>
                      </a:r>
                    </a:p>
                  </a:txBody>
                  <a:tcPr marL="9525" marR="9525" marT="9525" marB="0" anchor="b"/>
                </a:tc>
                <a:extLst>
                  <a:ext uri="{0D108BD9-81ED-4DB2-BD59-A6C34878D82A}">
                    <a16:rowId xmlns:a16="http://schemas.microsoft.com/office/drawing/2014/main" val="3448415916"/>
                  </a:ext>
                </a:extLst>
              </a:tr>
            </a:tbl>
          </a:graphicData>
        </a:graphic>
      </p:graphicFrame>
    </p:spTree>
    <p:extLst>
      <p:ext uri="{BB962C8B-B14F-4D97-AF65-F5344CB8AC3E}">
        <p14:creationId xmlns:p14="http://schemas.microsoft.com/office/powerpoint/2010/main" val="655953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15136" y="205802"/>
            <a:ext cx="8229600" cy="391272"/>
          </a:xfrm>
        </p:spPr>
        <p:txBody>
          <a:bodyPr>
            <a:normAutofit/>
          </a:bodyPr>
          <a:lstStyle/>
          <a:p>
            <a:r>
              <a:rPr lang="en-GB" sz="1400"/>
              <a:t>Do you think the educational provision in the village is……</a:t>
            </a:r>
            <a:r>
              <a:rPr lang="en-US" sz="1400"/>
              <a:t>?</a:t>
            </a:r>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54</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139 (100%)</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12" name="Table 11">
            <a:extLst>
              <a:ext uri="{FF2B5EF4-FFF2-40B4-BE49-F238E27FC236}">
                <a16:creationId xmlns:a16="http://schemas.microsoft.com/office/drawing/2014/main" id="{FD5F0463-2929-1D47-82B1-87ECBCA5887E}"/>
              </a:ext>
            </a:extLst>
          </p:cNvPr>
          <p:cNvGraphicFramePr>
            <a:graphicFrameLocks noGrp="1"/>
          </p:cNvGraphicFramePr>
          <p:nvPr>
            <p:extLst>
              <p:ext uri="{D42A27DB-BD31-4B8C-83A1-F6EECF244321}">
                <p14:modId xmlns:p14="http://schemas.microsoft.com/office/powerpoint/2010/main" val="2208055664"/>
              </p:ext>
            </p:extLst>
          </p:nvPr>
        </p:nvGraphicFramePr>
        <p:xfrm>
          <a:off x="855785" y="1529306"/>
          <a:ext cx="3716216" cy="2201707"/>
        </p:xfrm>
        <a:graphic>
          <a:graphicData uri="http://schemas.openxmlformats.org/drawingml/2006/table">
            <a:tbl>
              <a:tblPr firstRow="1" bandRow="1">
                <a:tableStyleId>{C4B1156A-380E-4F78-BDF5-A606A8083BF9}</a:tableStyleId>
              </a:tblPr>
              <a:tblGrid>
                <a:gridCol w="2060348">
                  <a:extLst>
                    <a:ext uri="{9D8B030D-6E8A-4147-A177-3AD203B41FA5}">
                      <a16:colId xmlns:a16="http://schemas.microsoft.com/office/drawing/2014/main" val="2637849321"/>
                    </a:ext>
                  </a:extLst>
                </a:gridCol>
                <a:gridCol w="827934">
                  <a:extLst>
                    <a:ext uri="{9D8B030D-6E8A-4147-A177-3AD203B41FA5}">
                      <a16:colId xmlns:a16="http://schemas.microsoft.com/office/drawing/2014/main" val="301015461"/>
                    </a:ext>
                  </a:extLst>
                </a:gridCol>
                <a:gridCol w="827934">
                  <a:extLst>
                    <a:ext uri="{9D8B030D-6E8A-4147-A177-3AD203B41FA5}">
                      <a16:colId xmlns:a16="http://schemas.microsoft.com/office/drawing/2014/main" val="269553619"/>
                    </a:ext>
                  </a:extLst>
                </a:gridCol>
              </a:tblGrid>
              <a:tr h="628137">
                <a:tc>
                  <a:txBody>
                    <a:bodyPr/>
                    <a:lstStyle/>
                    <a:p>
                      <a:pPr algn="l" fontAlgn="b"/>
                      <a:r>
                        <a:rPr lang="en-GB" sz="1200" u="none" strike="noStrike">
                          <a:effectLst/>
                        </a:rPr>
                        <a:t>Good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4020904"/>
                  </a:ext>
                </a:extLst>
              </a:tr>
              <a:tr h="945433">
                <a:tc>
                  <a:txBody>
                    <a:bodyPr/>
                    <a:lstStyle/>
                    <a:p>
                      <a:pPr algn="l" fontAlgn="b"/>
                      <a:r>
                        <a:rPr lang="en-GB" sz="1200" u="none" strike="noStrike">
                          <a:effectLst/>
                        </a:rPr>
                        <a:t>Adequate for the needs of the village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22023772"/>
                  </a:ext>
                </a:extLst>
              </a:tr>
              <a:tr h="628137">
                <a:tc>
                  <a:txBody>
                    <a:bodyPr/>
                    <a:lstStyle/>
                    <a:p>
                      <a:pPr algn="l" fontAlgn="b"/>
                      <a:r>
                        <a:rPr lang="en-GB" sz="1200" u="none" strike="noStrike">
                          <a:effectLst/>
                        </a:rPr>
                        <a:t>Poor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7712700"/>
                  </a:ext>
                </a:extLst>
              </a:tr>
            </a:tbl>
          </a:graphicData>
        </a:graphic>
      </p:graphicFrame>
      <p:graphicFrame>
        <p:nvGraphicFramePr>
          <p:cNvPr id="14" name="Chart 13">
            <a:extLst>
              <a:ext uri="{FF2B5EF4-FFF2-40B4-BE49-F238E27FC236}">
                <a16:creationId xmlns:a16="http://schemas.microsoft.com/office/drawing/2014/main" id="{3F8C9231-6229-1B40-95D9-6C29FC8E3C81}"/>
              </a:ext>
            </a:extLst>
          </p:cNvPr>
          <p:cNvGraphicFramePr>
            <a:graphicFrameLocks/>
          </p:cNvGraphicFramePr>
          <p:nvPr>
            <p:extLst>
              <p:ext uri="{D42A27DB-BD31-4B8C-83A1-F6EECF244321}">
                <p14:modId xmlns:p14="http://schemas.microsoft.com/office/powerpoint/2010/main" val="1597666469"/>
              </p:ext>
            </p:extLst>
          </p:nvPr>
        </p:nvGraphicFramePr>
        <p:xfrm>
          <a:off x="4229936" y="1441321"/>
          <a:ext cx="4534746" cy="24468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97077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15136" y="210317"/>
            <a:ext cx="8229600" cy="391272"/>
          </a:xfrm>
        </p:spPr>
        <p:txBody>
          <a:bodyPr>
            <a:normAutofit/>
          </a:bodyPr>
          <a:lstStyle/>
          <a:p>
            <a:r>
              <a:rPr lang="en-GB" sz="1400"/>
              <a:t>Do you think the play provision in the village is……</a:t>
            </a:r>
            <a:r>
              <a:rPr lang="en-US" sz="1400"/>
              <a:t>?</a:t>
            </a:r>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55</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139 (100%)</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A1F86DD2-677E-C14B-8E10-26C5FCA69A81}"/>
              </a:ext>
            </a:extLst>
          </p:cNvPr>
          <p:cNvGraphicFramePr>
            <a:graphicFrameLocks noGrp="1"/>
          </p:cNvGraphicFramePr>
          <p:nvPr>
            <p:extLst>
              <p:ext uri="{D42A27DB-BD31-4B8C-83A1-F6EECF244321}">
                <p14:modId xmlns:p14="http://schemas.microsoft.com/office/powerpoint/2010/main" val="3229336899"/>
              </p:ext>
            </p:extLst>
          </p:nvPr>
        </p:nvGraphicFramePr>
        <p:xfrm>
          <a:off x="539262" y="1527074"/>
          <a:ext cx="3176952" cy="1872108"/>
        </p:xfrm>
        <a:graphic>
          <a:graphicData uri="http://schemas.openxmlformats.org/drawingml/2006/table">
            <a:tbl>
              <a:tblPr firstRow="1" bandRow="1">
                <a:tableStyleId>{C4B1156A-380E-4F78-BDF5-A606A8083BF9}</a:tableStyleId>
              </a:tblPr>
              <a:tblGrid>
                <a:gridCol w="1058984">
                  <a:extLst>
                    <a:ext uri="{9D8B030D-6E8A-4147-A177-3AD203B41FA5}">
                      <a16:colId xmlns:a16="http://schemas.microsoft.com/office/drawing/2014/main" val="1096765144"/>
                    </a:ext>
                  </a:extLst>
                </a:gridCol>
                <a:gridCol w="1058984">
                  <a:extLst>
                    <a:ext uri="{9D8B030D-6E8A-4147-A177-3AD203B41FA5}">
                      <a16:colId xmlns:a16="http://schemas.microsoft.com/office/drawing/2014/main" val="2229645657"/>
                    </a:ext>
                  </a:extLst>
                </a:gridCol>
                <a:gridCol w="1058984">
                  <a:extLst>
                    <a:ext uri="{9D8B030D-6E8A-4147-A177-3AD203B41FA5}">
                      <a16:colId xmlns:a16="http://schemas.microsoft.com/office/drawing/2014/main" val="747724299"/>
                    </a:ext>
                  </a:extLst>
                </a:gridCol>
              </a:tblGrid>
              <a:tr h="534104">
                <a:tc>
                  <a:txBody>
                    <a:bodyPr/>
                    <a:lstStyle/>
                    <a:p>
                      <a:pPr algn="l" fontAlgn="b"/>
                      <a:r>
                        <a:rPr lang="en-GB" sz="1200" u="none" strike="noStrike">
                          <a:effectLst/>
                        </a:rPr>
                        <a:t>Good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5719159"/>
                  </a:ext>
                </a:extLst>
              </a:tr>
              <a:tr h="803900">
                <a:tc>
                  <a:txBody>
                    <a:bodyPr/>
                    <a:lstStyle/>
                    <a:p>
                      <a:pPr algn="l" fontAlgn="b"/>
                      <a:r>
                        <a:rPr lang="en-GB" sz="1200" u="none" strike="noStrike">
                          <a:effectLst/>
                        </a:rPr>
                        <a:t>Adequate for the needs of the village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5289240"/>
                  </a:ext>
                </a:extLst>
              </a:tr>
              <a:tr h="534104">
                <a:tc>
                  <a:txBody>
                    <a:bodyPr/>
                    <a:lstStyle/>
                    <a:p>
                      <a:pPr algn="l" fontAlgn="b"/>
                      <a:r>
                        <a:rPr lang="en-GB" sz="1200" u="none" strike="noStrike">
                          <a:effectLst/>
                        </a:rPr>
                        <a:t>Poor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5593677"/>
                  </a:ext>
                </a:extLst>
              </a:tr>
            </a:tbl>
          </a:graphicData>
        </a:graphic>
      </p:graphicFrame>
      <p:graphicFrame>
        <p:nvGraphicFramePr>
          <p:cNvPr id="7" name="Chart 6">
            <a:extLst>
              <a:ext uri="{FF2B5EF4-FFF2-40B4-BE49-F238E27FC236}">
                <a16:creationId xmlns:a16="http://schemas.microsoft.com/office/drawing/2014/main" id="{475491B8-5A66-AA44-9FFA-623E259BD271}"/>
              </a:ext>
            </a:extLst>
          </p:cNvPr>
          <p:cNvGraphicFramePr>
            <a:graphicFrameLocks/>
          </p:cNvGraphicFramePr>
          <p:nvPr>
            <p:extLst>
              <p:ext uri="{D42A27DB-BD31-4B8C-83A1-F6EECF244321}">
                <p14:modId xmlns:p14="http://schemas.microsoft.com/office/powerpoint/2010/main" val="3560786815"/>
              </p:ext>
            </p:extLst>
          </p:nvPr>
        </p:nvGraphicFramePr>
        <p:xfrm>
          <a:off x="4132124" y="1434435"/>
          <a:ext cx="4771813" cy="2745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80220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0FD7-E937-FA46-B8DD-5D315FE98E7F}"/>
              </a:ext>
            </a:extLst>
          </p:cNvPr>
          <p:cNvSpPr>
            <a:spLocks noGrp="1"/>
          </p:cNvSpPr>
          <p:nvPr>
            <p:ph type="title"/>
          </p:nvPr>
        </p:nvSpPr>
        <p:spPr>
          <a:xfrm>
            <a:off x="137476" y="86405"/>
            <a:ext cx="8229600" cy="391272"/>
          </a:xfrm>
        </p:spPr>
        <p:txBody>
          <a:bodyPr>
            <a:normAutofit/>
          </a:bodyPr>
          <a:lstStyle/>
          <a:p>
            <a:r>
              <a:rPr lang="en-US" sz="1400"/>
              <a:t>Considering play provision, what do you think is good and what could be improved?</a:t>
            </a:r>
          </a:p>
        </p:txBody>
      </p:sp>
      <p:sp>
        <p:nvSpPr>
          <p:cNvPr id="3" name="Slide Number Placeholder 2">
            <a:extLst>
              <a:ext uri="{FF2B5EF4-FFF2-40B4-BE49-F238E27FC236}">
                <a16:creationId xmlns:a16="http://schemas.microsoft.com/office/drawing/2014/main" id="{C2130C49-7608-9F42-AD71-B161C2CBD15B}"/>
              </a:ext>
            </a:extLst>
          </p:cNvPr>
          <p:cNvSpPr>
            <a:spLocks noGrp="1"/>
          </p:cNvSpPr>
          <p:nvPr>
            <p:ph type="sldNum" sz="quarter" idx="10"/>
          </p:nvPr>
        </p:nvSpPr>
        <p:spPr/>
        <p:txBody>
          <a:bodyPr/>
          <a:lstStyle/>
          <a:p>
            <a:fld id="{A88B48FB-E956-2048-9E74-C69E7CAA26CC}" type="slidenum">
              <a:rPr lang="en-US" smtClean="0"/>
              <a:pPr/>
              <a:t>56</a:t>
            </a:fld>
            <a:endParaRPr lang="en-US"/>
          </a:p>
        </p:txBody>
      </p:sp>
      <p:sp>
        <p:nvSpPr>
          <p:cNvPr id="4" name="Text Placeholder 3">
            <a:extLst>
              <a:ext uri="{FF2B5EF4-FFF2-40B4-BE49-F238E27FC236}">
                <a16:creationId xmlns:a16="http://schemas.microsoft.com/office/drawing/2014/main" id="{C070323E-80CB-9B4D-A724-CB5A67147345}"/>
              </a:ext>
            </a:extLst>
          </p:cNvPr>
          <p:cNvSpPr>
            <a:spLocks noGrp="1"/>
          </p:cNvSpPr>
          <p:nvPr>
            <p:ph type="body" sz="quarter" idx="13"/>
          </p:nvPr>
        </p:nvSpPr>
        <p:spPr>
          <a:xfrm>
            <a:off x="364489" y="489568"/>
            <a:ext cx="3887787" cy="261938"/>
          </a:xfrm>
        </p:spPr>
        <p:txBody>
          <a:bodyPr>
            <a:normAutofit fontScale="62500" lnSpcReduction="20000"/>
          </a:bodyPr>
          <a:lstStyle/>
          <a:p>
            <a:r>
              <a:rPr lang="en-US"/>
              <a:t>Answered: 40 (29%)</a:t>
            </a:r>
          </a:p>
          <a:p>
            <a:r>
              <a:rPr lang="en-US"/>
              <a:t>Skipped : 99 (71%)</a:t>
            </a:r>
          </a:p>
        </p:txBody>
      </p:sp>
      <p:sp>
        <p:nvSpPr>
          <p:cNvPr id="9" name="TextBox 8">
            <a:extLst>
              <a:ext uri="{FF2B5EF4-FFF2-40B4-BE49-F238E27FC236}">
                <a16:creationId xmlns:a16="http://schemas.microsoft.com/office/drawing/2014/main" id="{55224BAE-77F5-E745-B164-93E4B138219C}"/>
              </a:ext>
            </a:extLst>
          </p:cNvPr>
          <p:cNvSpPr txBox="1"/>
          <p:nvPr/>
        </p:nvSpPr>
        <p:spPr>
          <a:xfrm>
            <a:off x="89672" y="739161"/>
            <a:ext cx="8964655" cy="4231928"/>
          </a:xfrm>
          <a:prstGeom prst="rect">
            <a:avLst/>
          </a:prstGeom>
          <a:noFill/>
        </p:spPr>
        <p:txBody>
          <a:bodyPr wrap="square" rtlCol="0">
            <a:spAutoFit/>
          </a:bodyPr>
          <a:lstStyle/>
          <a:p>
            <a:pPr algn="ctr"/>
            <a:r>
              <a:rPr lang="en-US" sz="900" b="1" dirty="0">
                <a:solidFill>
                  <a:schemeClr val="accent1"/>
                </a:solidFill>
                <a:latin typeface="Arial"/>
                <a:cs typeface="Arial"/>
              </a:rPr>
              <a:t>There was a wide spread of opinion expressed by the respondents:</a:t>
            </a:r>
            <a:endParaRPr lang="en-US" sz="900" dirty="0">
              <a:solidFill>
                <a:schemeClr val="accent1"/>
              </a:solidFill>
              <a:latin typeface="Arial"/>
              <a:cs typeface="Arial"/>
            </a:endParaRPr>
          </a:p>
          <a:p>
            <a:pPr lvl="0"/>
            <a:r>
              <a:rPr lang="en-GB" sz="900" dirty="0"/>
              <a:t>“Facilities need an upgrade. See </a:t>
            </a:r>
            <a:r>
              <a:rPr lang="en-GB" sz="900" dirty="0" err="1"/>
              <a:t>Northleach</a:t>
            </a:r>
            <a:r>
              <a:rPr lang="en-GB" sz="900" dirty="0"/>
              <a:t> for an example.”</a:t>
            </a:r>
          </a:p>
          <a:p>
            <a:pPr lvl="0"/>
            <a:r>
              <a:rPr lang="en-GB" sz="900" dirty="0"/>
              <a:t>“Village Hall football pitch is excellent.”</a:t>
            </a:r>
          </a:p>
          <a:p>
            <a:pPr lvl="0"/>
            <a:r>
              <a:rPr lang="en-GB" sz="900" dirty="0"/>
              <a:t>“Football pitch better maintained. Off road circular cycle tracks.”</a:t>
            </a:r>
          </a:p>
          <a:p>
            <a:pPr lvl="0"/>
            <a:r>
              <a:rPr lang="en-GB" sz="900" dirty="0"/>
              <a:t>“There used to be organised football, the pitch doesn't get used like it use to.”</a:t>
            </a:r>
          </a:p>
          <a:p>
            <a:pPr lvl="0"/>
            <a:r>
              <a:rPr lang="en-GB" sz="900" dirty="0"/>
              <a:t>“The green field next to village hall is great for all ages to play sports safely. Could do with benches and more bins. A cafe hut &amp; toilet access maybe?”</a:t>
            </a:r>
          </a:p>
          <a:p>
            <a:pPr lvl="0"/>
            <a:r>
              <a:rPr lang="en-GB" sz="900" dirty="0"/>
              <a:t>“It would be greatly improved by banning it being used as a dog toilet. Dog owners have their own gardens for that.”</a:t>
            </a:r>
          </a:p>
          <a:p>
            <a:pPr lvl="0"/>
            <a:r>
              <a:rPr lang="en-GB" sz="900" dirty="0"/>
              <a:t>“Tennis courts are amazing as is the beautiful wide open spaces.”</a:t>
            </a:r>
          </a:p>
          <a:p>
            <a:pPr lvl="0"/>
            <a:r>
              <a:rPr lang="en-GB" sz="900" dirty="0"/>
              <a:t>“Team sports.”</a:t>
            </a:r>
          </a:p>
          <a:p>
            <a:pPr lvl="0"/>
            <a:r>
              <a:rPr lang="en-GB" sz="900" dirty="0"/>
              <a:t>“It would be great if it could be extended to include an older age range.  It is very limited at present.”</a:t>
            </a:r>
          </a:p>
          <a:p>
            <a:pPr lvl="0"/>
            <a:r>
              <a:rPr lang="en-GB" sz="900" dirty="0"/>
              <a:t>“Better playground facilities in keeping with surrounds.  Not concrete rather sand and wood structures.”</a:t>
            </a:r>
          </a:p>
          <a:p>
            <a:pPr lvl="0"/>
            <a:r>
              <a:rPr lang="en-GB" sz="900" dirty="0"/>
              <a:t>Better facilities for young teens would be good.</a:t>
            </a:r>
          </a:p>
          <a:p>
            <a:pPr lvl="0"/>
            <a:r>
              <a:rPr lang="en-GB" sz="900" dirty="0"/>
              <a:t>“All the village kids use the play park, it’s brilliant! However, the equipment is really meant for little kids. It would be great to have some larger equipment for the older kids. (Larger climbing frame, swings and zip wire! </a:t>
            </a:r>
            <a:r>
              <a:rPr lang="en-GB" sz="900" dirty="0" err="1"/>
              <a:t>Northleach</a:t>
            </a:r>
            <a:r>
              <a:rPr lang="en-GB" sz="900" dirty="0"/>
              <a:t> has a fantastic park!) “</a:t>
            </a:r>
          </a:p>
          <a:p>
            <a:pPr lvl="0"/>
            <a:r>
              <a:rPr lang="en-GB" sz="900" dirty="0"/>
              <a:t>“All of the play equipment is in one far point of the village which isn't suitable for children that live further away in the village as it is so elongated.”</a:t>
            </a:r>
          </a:p>
          <a:p>
            <a:pPr lvl="0"/>
            <a:r>
              <a:rPr lang="en-GB" sz="900" dirty="0"/>
              <a:t>“The current play area is a long way from certain parts of the village, not suitable for older children nor is there a safe route to the playing field.”</a:t>
            </a:r>
          </a:p>
          <a:p>
            <a:pPr lvl="0"/>
            <a:r>
              <a:rPr lang="en-GB" sz="900" dirty="0"/>
              <a:t>“Can't use the playground while the pre-school kids are there so would be good to have a few swings etc that could be accessed separately.”</a:t>
            </a:r>
          </a:p>
          <a:p>
            <a:pPr lvl="0"/>
            <a:r>
              <a:rPr lang="en-GB" sz="900" dirty="0"/>
              <a:t>“Children's equipment is quite limited and aimed at pre-school. 5-11 would be good. Older children in villages tend to base leisure around towns which can afford to provide larger facilities. Personal experience showed this to be the best way to keep a safe environment with some parents choosing to accept being a taxi for a few years, others leave to find surroundings more suited to them.”</a:t>
            </a:r>
          </a:p>
          <a:p>
            <a:pPr lvl="0"/>
            <a:r>
              <a:rPr lang="en-GB" sz="900" dirty="0"/>
              <a:t>“Children’s play area is for a younger age group. However, facilities for older children exist outside the village and are of a good quality.”</a:t>
            </a:r>
          </a:p>
          <a:p>
            <a:pPr lvl="0"/>
            <a:r>
              <a:rPr lang="en-GB" sz="900" dirty="0"/>
              <a:t>“Exercise equipment never used. Cricket club to encourage junior coaching. Playpark upgraded to be suited to children over the age of 6. Grass BMX pump track, zip line, basket-ball hoops.”</a:t>
            </a:r>
          </a:p>
          <a:p>
            <a:pPr lvl="0"/>
            <a:r>
              <a:rPr lang="en-GB" sz="900" dirty="0"/>
              <a:t>“Having a playground for school age children would be brilliant- they all want to use the exercise equipment at the moment because there’s nothing else to play on.” </a:t>
            </a:r>
          </a:p>
          <a:p>
            <a:pPr lvl="0"/>
            <a:r>
              <a:rPr lang="en-GB" sz="900" dirty="0"/>
              <a:t>Good for toddlers/pre-schoolers. Poor for older children.</a:t>
            </a:r>
            <a:br>
              <a:rPr lang="en-GB" sz="900" dirty="0"/>
            </a:br>
            <a:r>
              <a:rPr lang="en-GB" sz="900" dirty="0"/>
              <a:t>“The cricket club having a children’s team and village “playing for fun” team would be great.”</a:t>
            </a:r>
          </a:p>
          <a:p>
            <a:pPr lvl="0"/>
            <a:r>
              <a:rPr lang="en-GB" sz="900" dirty="0"/>
              <a:t>“The area is quite small …Some pieces are beginning to look tired”</a:t>
            </a:r>
          </a:p>
          <a:p>
            <a:pPr lvl="0"/>
            <a:r>
              <a:rPr lang="en-GB" sz="900" dirty="0"/>
              <a:t>“This is ample for the size of the village. If people require more, there are towns nearby that can facilitate.”</a:t>
            </a:r>
          </a:p>
          <a:p>
            <a:pPr lvl="0"/>
            <a:r>
              <a:rPr lang="en-GB" sz="900" dirty="0"/>
              <a:t>”Could we perhaps focus on using the nature we are surrounded by as a form of play. We don't need to build more concrete playgrounds as we have enough nature…”</a:t>
            </a:r>
          </a:p>
          <a:p>
            <a:pPr lvl="0" algn="ctr"/>
            <a:r>
              <a:rPr lang="en-US" sz="800" b="1" dirty="0">
                <a:solidFill>
                  <a:srgbClr val="FF0000"/>
                </a:solidFill>
                <a:latin typeface="Arial"/>
                <a:cs typeface="Arial"/>
              </a:rPr>
              <a:t>The verbatim answers of all respondents may be found on the </a:t>
            </a:r>
            <a:r>
              <a:rPr lang="en-US" sz="800" b="1" dirty="0" err="1">
                <a:solidFill>
                  <a:srgbClr val="FF0000"/>
                </a:solidFill>
                <a:latin typeface="Arial"/>
                <a:cs typeface="Arial"/>
              </a:rPr>
              <a:t>Neighbourhood</a:t>
            </a:r>
            <a:r>
              <a:rPr lang="en-US" sz="800" b="1" dirty="0">
                <a:solidFill>
                  <a:srgbClr val="FF0000"/>
                </a:solidFill>
                <a:latin typeface="Arial"/>
                <a:cs typeface="Arial"/>
              </a:rPr>
              <a:t> Plan page of the village website in the document “First Consultation Questionnaire Raw Data”.</a:t>
            </a:r>
          </a:p>
        </p:txBody>
      </p:sp>
      <p:sp>
        <p:nvSpPr>
          <p:cNvPr id="10" name="TextBox 9">
            <a:extLst>
              <a:ext uri="{FF2B5EF4-FFF2-40B4-BE49-F238E27FC236}">
                <a16:creationId xmlns:a16="http://schemas.microsoft.com/office/drawing/2014/main" id="{36108502-23C9-024F-9210-DD6B590FE3F9}"/>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spTree>
    <p:extLst>
      <p:ext uri="{BB962C8B-B14F-4D97-AF65-F5344CB8AC3E}">
        <p14:creationId xmlns:p14="http://schemas.microsoft.com/office/powerpoint/2010/main" val="20442493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p:txBody>
          <a:bodyPr>
            <a:noAutofit/>
          </a:bodyPr>
          <a:lstStyle/>
          <a:p>
            <a:r>
              <a:rPr lang="en-GB" sz="1200"/>
              <a:t>Do you think that the costs of operating </a:t>
            </a:r>
            <a:r>
              <a:rPr lang="en-GB" sz="1200" err="1"/>
              <a:t>Chedworth's</a:t>
            </a:r>
            <a:r>
              <a:rPr lang="en-GB" sz="1200"/>
              <a:t> Village Hall should be partially funded through the precept (the local part of your Council Tax)?</a:t>
            </a:r>
            <a:endParaRPr lang="en-US" sz="1200"/>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57</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136 (96%)</a:t>
            </a:r>
          </a:p>
          <a:p>
            <a:r>
              <a:rPr lang="en-US"/>
              <a:t>Skipped:  5 (4%)</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5" name="Table 4">
            <a:extLst>
              <a:ext uri="{FF2B5EF4-FFF2-40B4-BE49-F238E27FC236}">
                <a16:creationId xmlns:a16="http://schemas.microsoft.com/office/drawing/2014/main" id="{BE9DE4E2-0946-7348-9EF5-6FC0EA56FC9A}"/>
              </a:ext>
            </a:extLst>
          </p:cNvPr>
          <p:cNvGraphicFramePr>
            <a:graphicFrameLocks noGrp="1"/>
          </p:cNvGraphicFramePr>
          <p:nvPr>
            <p:extLst>
              <p:ext uri="{D42A27DB-BD31-4B8C-83A1-F6EECF244321}">
                <p14:modId xmlns:p14="http://schemas.microsoft.com/office/powerpoint/2010/main" val="4266009473"/>
              </p:ext>
            </p:extLst>
          </p:nvPr>
        </p:nvGraphicFramePr>
        <p:xfrm>
          <a:off x="856237" y="1682399"/>
          <a:ext cx="1986354" cy="1458366"/>
        </p:xfrm>
        <a:graphic>
          <a:graphicData uri="http://schemas.openxmlformats.org/drawingml/2006/table">
            <a:tbl>
              <a:tblPr firstRow="1" bandRow="1">
                <a:tableStyleId>{C4B1156A-380E-4F78-BDF5-A606A8083BF9}</a:tableStyleId>
              </a:tblPr>
              <a:tblGrid>
                <a:gridCol w="703620">
                  <a:extLst>
                    <a:ext uri="{9D8B030D-6E8A-4147-A177-3AD203B41FA5}">
                      <a16:colId xmlns:a16="http://schemas.microsoft.com/office/drawing/2014/main" val="1638890927"/>
                    </a:ext>
                  </a:extLst>
                </a:gridCol>
                <a:gridCol w="493359">
                  <a:extLst>
                    <a:ext uri="{9D8B030D-6E8A-4147-A177-3AD203B41FA5}">
                      <a16:colId xmlns:a16="http://schemas.microsoft.com/office/drawing/2014/main" val="1257477501"/>
                    </a:ext>
                  </a:extLst>
                </a:gridCol>
                <a:gridCol w="789375">
                  <a:extLst>
                    <a:ext uri="{9D8B030D-6E8A-4147-A177-3AD203B41FA5}">
                      <a16:colId xmlns:a16="http://schemas.microsoft.com/office/drawing/2014/main" val="2561245117"/>
                    </a:ext>
                  </a:extLst>
                </a:gridCol>
              </a:tblGrid>
              <a:tr h="729183">
                <a:tc>
                  <a:txBody>
                    <a:bodyPr/>
                    <a:lstStyle/>
                    <a:p>
                      <a:pPr algn="l" fontAlgn="b"/>
                      <a:r>
                        <a:rPr lang="en-GB" sz="1200" u="none" strike="noStrike">
                          <a:effectLst/>
                        </a:rPr>
                        <a:t>Yes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89</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64%</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1814325"/>
                  </a:ext>
                </a:extLst>
              </a:tr>
              <a:tr h="729183">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4657498"/>
                  </a:ext>
                </a:extLst>
              </a:tr>
            </a:tbl>
          </a:graphicData>
        </a:graphic>
      </p:graphicFrame>
      <p:graphicFrame>
        <p:nvGraphicFramePr>
          <p:cNvPr id="9" name="Chart 8">
            <a:extLst>
              <a:ext uri="{FF2B5EF4-FFF2-40B4-BE49-F238E27FC236}">
                <a16:creationId xmlns:a16="http://schemas.microsoft.com/office/drawing/2014/main" id="{D2A5F177-CFB9-304A-9DF3-021012C287DD}"/>
              </a:ext>
            </a:extLst>
          </p:cNvPr>
          <p:cNvGraphicFramePr>
            <a:graphicFrameLocks/>
          </p:cNvGraphicFramePr>
          <p:nvPr>
            <p:extLst>
              <p:ext uri="{D42A27DB-BD31-4B8C-83A1-F6EECF244321}">
                <p14:modId xmlns:p14="http://schemas.microsoft.com/office/powerpoint/2010/main" val="3973524185"/>
              </p:ext>
            </p:extLst>
          </p:nvPr>
        </p:nvGraphicFramePr>
        <p:xfrm>
          <a:off x="4002923" y="1507196"/>
          <a:ext cx="4284840" cy="23410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9401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fontScale="92500"/>
          </a:bodyPr>
          <a:lstStyle/>
          <a:p>
            <a:r>
              <a:rPr lang="en-GB" sz="2200"/>
              <a:t>Section 9</a:t>
            </a:r>
          </a:p>
          <a:p>
            <a:r>
              <a:rPr lang="en-GB"/>
              <a:t>GREEN INFRUSTRUCTURE</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383494" y="3168315"/>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27920175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37476" y="226632"/>
            <a:ext cx="8229600" cy="391272"/>
          </a:xfrm>
        </p:spPr>
        <p:txBody>
          <a:bodyPr>
            <a:normAutofit/>
          </a:bodyPr>
          <a:lstStyle/>
          <a:p>
            <a:r>
              <a:rPr lang="en-GB" sz="1400"/>
              <a:t>Do you use the footpaths</a:t>
            </a:r>
            <a:r>
              <a:rPr lang="en-US" sz="1400"/>
              <a:t>?</a:t>
            </a:r>
          </a:p>
        </p:txBody>
      </p:sp>
      <p:graphicFrame>
        <p:nvGraphicFramePr>
          <p:cNvPr id="6" name="Content Placeholder 5">
            <a:extLst>
              <a:ext uri="{FF2B5EF4-FFF2-40B4-BE49-F238E27FC236}">
                <a16:creationId xmlns:a16="http://schemas.microsoft.com/office/drawing/2014/main" id="{DFC2CF3C-CD7E-C04F-8D38-56ED78FBE0CD}"/>
              </a:ext>
            </a:extLst>
          </p:cNvPr>
          <p:cNvGraphicFramePr>
            <a:graphicFrameLocks noGrp="1"/>
          </p:cNvGraphicFramePr>
          <p:nvPr>
            <p:ph idx="1"/>
            <p:extLst>
              <p:ext uri="{D42A27DB-BD31-4B8C-83A1-F6EECF244321}">
                <p14:modId xmlns:p14="http://schemas.microsoft.com/office/powerpoint/2010/main" val="3517675529"/>
              </p:ext>
            </p:extLst>
          </p:nvPr>
        </p:nvGraphicFramePr>
        <p:xfrm>
          <a:off x="405457" y="1669030"/>
          <a:ext cx="3307143" cy="2051630"/>
        </p:xfrm>
        <a:graphic>
          <a:graphicData uri="http://schemas.openxmlformats.org/drawingml/2006/table">
            <a:tbl>
              <a:tblPr firstRow="1" bandRow="1">
                <a:tableStyleId>{C4B1156A-380E-4F78-BDF5-A606A8083BF9}</a:tableStyleId>
              </a:tblPr>
              <a:tblGrid>
                <a:gridCol w="2093198">
                  <a:extLst>
                    <a:ext uri="{9D8B030D-6E8A-4147-A177-3AD203B41FA5}">
                      <a16:colId xmlns:a16="http://schemas.microsoft.com/office/drawing/2014/main" val="3059591777"/>
                    </a:ext>
                  </a:extLst>
                </a:gridCol>
                <a:gridCol w="646386">
                  <a:extLst>
                    <a:ext uri="{9D8B030D-6E8A-4147-A177-3AD203B41FA5}">
                      <a16:colId xmlns:a16="http://schemas.microsoft.com/office/drawing/2014/main" val="544637929"/>
                    </a:ext>
                  </a:extLst>
                </a:gridCol>
                <a:gridCol w="567559">
                  <a:extLst>
                    <a:ext uri="{9D8B030D-6E8A-4147-A177-3AD203B41FA5}">
                      <a16:colId xmlns:a16="http://schemas.microsoft.com/office/drawing/2014/main" val="3328251837"/>
                    </a:ext>
                  </a:extLst>
                </a:gridCol>
              </a:tblGrid>
              <a:tr h="410326">
                <a:tc>
                  <a:txBody>
                    <a:bodyPr/>
                    <a:lstStyle/>
                    <a:p>
                      <a:pPr algn="l" fontAlgn="b"/>
                      <a:r>
                        <a:rPr lang="en-GB" sz="1200" u="none" strike="noStrike">
                          <a:effectLst/>
                        </a:rPr>
                        <a:t>All year round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87%</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13974145"/>
                  </a:ext>
                </a:extLst>
              </a:tr>
              <a:tr h="410326">
                <a:tc>
                  <a:txBody>
                    <a:bodyPr/>
                    <a:lstStyle/>
                    <a:p>
                      <a:pPr algn="l" fontAlgn="b"/>
                      <a:r>
                        <a:rPr lang="en-GB" sz="1200" u="none" strike="noStrike">
                          <a:effectLst/>
                        </a:rPr>
                        <a:t>Often in Summer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3230253"/>
                  </a:ext>
                </a:extLst>
              </a:tr>
              <a:tr h="410326">
                <a:tc>
                  <a:txBody>
                    <a:bodyPr/>
                    <a:lstStyle/>
                    <a:p>
                      <a:pPr algn="l" fontAlgn="b"/>
                      <a:r>
                        <a:rPr lang="en-GB" sz="1200" u="none" strike="noStrike">
                          <a:effectLst/>
                        </a:rPr>
                        <a:t>Often in Winter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25318215"/>
                  </a:ext>
                </a:extLst>
              </a:tr>
              <a:tr h="410326">
                <a:tc>
                  <a:txBody>
                    <a:bodyPr/>
                    <a:lstStyle/>
                    <a:p>
                      <a:pPr algn="l" fontAlgn="b"/>
                      <a:r>
                        <a:rPr lang="en-GB" sz="1200" u="none" strike="noStrike">
                          <a:effectLst/>
                        </a:rPr>
                        <a:t>Sometimes in Summer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8263321"/>
                  </a:ext>
                </a:extLst>
              </a:tr>
              <a:tr h="410326">
                <a:tc>
                  <a:txBody>
                    <a:bodyPr/>
                    <a:lstStyle/>
                    <a:p>
                      <a:pPr algn="l" fontAlgn="b"/>
                      <a:r>
                        <a:rPr lang="en-GB" sz="1200" u="none" strike="noStrike">
                          <a:effectLst/>
                        </a:rPr>
                        <a:t>Sometimes in Winter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4205189"/>
                  </a:ext>
                </a:extLst>
              </a:tr>
            </a:tbl>
          </a:graphicData>
        </a:graphic>
      </p:graphicFrame>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2"/>
          </p:nvPr>
        </p:nvSpPr>
        <p:spPr/>
        <p:txBody>
          <a:bodyPr/>
          <a:lstStyle/>
          <a:p>
            <a:fld id="{A88B48FB-E956-2048-9E74-C69E7CAA26CC}" type="slidenum">
              <a:rPr lang="en-US" smtClean="0"/>
              <a:pPr/>
              <a:t>59</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136 (98%)</a:t>
            </a:r>
          </a:p>
          <a:p>
            <a:r>
              <a:rPr lang="en-US"/>
              <a:t>Skipped: 3 (2%)</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mc:AlternateContent xmlns:mc="http://schemas.openxmlformats.org/markup-compatibility/2006" xmlns:cx2="http://schemas.microsoft.com/office/drawing/2015/10/21/chartex">
        <mc:Choice Requires="cx2">
          <p:graphicFrame>
            <p:nvGraphicFramePr>
              <p:cNvPr id="11" name="Chart 10">
                <a:extLst>
                  <a:ext uri="{FF2B5EF4-FFF2-40B4-BE49-F238E27FC236}">
                    <a16:creationId xmlns:a16="http://schemas.microsoft.com/office/drawing/2014/main" id="{DFEA3FE8-8F64-C246-A99D-0C830C584301}"/>
                  </a:ext>
                </a:extLst>
              </p:cNvPr>
              <p:cNvGraphicFramePr/>
              <p:nvPr>
                <p:extLst>
                  <p:ext uri="{D42A27DB-BD31-4B8C-83A1-F6EECF244321}">
                    <p14:modId xmlns:p14="http://schemas.microsoft.com/office/powerpoint/2010/main" val="424960734"/>
                  </p:ext>
                </p:extLst>
              </p:nvPr>
            </p:nvGraphicFramePr>
            <p:xfrm>
              <a:off x="4229936" y="1542048"/>
              <a:ext cx="4069985" cy="231165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1" name="Chart 10">
                <a:extLst>
                  <a:ext uri="{FF2B5EF4-FFF2-40B4-BE49-F238E27FC236}">
                    <a16:creationId xmlns:a16="http://schemas.microsoft.com/office/drawing/2014/main" id="{DFEA3FE8-8F64-C246-A99D-0C830C584301}"/>
                  </a:ext>
                </a:extLst>
              </p:cNvPr>
              <p:cNvPicPr>
                <a:picLocks noGrp="1" noRot="1" noChangeAspect="1" noMove="1" noResize="1" noEditPoints="1" noAdjustHandles="1" noChangeArrowheads="1" noChangeShapeType="1"/>
              </p:cNvPicPr>
              <p:nvPr/>
            </p:nvPicPr>
            <p:blipFill>
              <a:blip r:embed="rId3"/>
              <a:stretch>
                <a:fillRect/>
              </a:stretch>
            </p:blipFill>
            <p:spPr>
              <a:xfrm>
                <a:off x="4229936" y="1542048"/>
                <a:ext cx="4069985" cy="2311652"/>
              </a:xfrm>
              <a:prstGeom prst="rect">
                <a:avLst/>
              </a:prstGeom>
            </p:spPr>
          </p:pic>
        </mc:Fallback>
      </mc:AlternateContent>
    </p:spTree>
    <p:extLst>
      <p:ext uri="{BB962C8B-B14F-4D97-AF65-F5344CB8AC3E}">
        <p14:creationId xmlns:p14="http://schemas.microsoft.com/office/powerpoint/2010/main" val="47343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How many adults are in your household?</a:t>
            </a:r>
          </a:p>
        </p:txBody>
      </p:sp>
      <p:sp>
        <p:nvSpPr>
          <p:cNvPr id="3" name="Content Placeholder 2"/>
          <p:cNvSpPr>
            <a:spLocks noGrp="1"/>
          </p:cNvSpPr>
          <p:nvPr>
            <p:ph idx="1"/>
          </p:nvPr>
        </p:nvSpPr>
        <p:spPr>
          <a:xfrm>
            <a:off x="115136" y="736649"/>
            <a:ext cx="5332506" cy="638086"/>
          </a:xfrm>
        </p:spPr>
        <p:txBody>
          <a:bodyPr>
            <a:normAutofit/>
          </a:bodyPr>
          <a:lstStyle/>
          <a:p>
            <a:r>
              <a:t>Answered: 1</a:t>
            </a:r>
            <a:r>
              <a:rPr lang="en-GB"/>
              <a:t>34 (96%)</a:t>
            </a:r>
            <a:r>
              <a:t>  </a:t>
            </a:r>
            <a:endParaRPr lang="en-GB"/>
          </a:p>
          <a:p>
            <a:r>
              <a:rPr lang="en-GB" err="1"/>
              <a:t>Anomallies</a:t>
            </a:r>
            <a:r>
              <a:rPr lang="en-GB"/>
              <a:t>: 2</a:t>
            </a:r>
          </a:p>
          <a:p>
            <a:r>
              <a:t>Skipped: </a:t>
            </a:r>
            <a:r>
              <a:rPr lang="en-GB"/>
              <a:t>3 (2%)</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6</a:t>
            </a:fld>
            <a:endParaRPr lang="en-US"/>
          </a:p>
        </p:txBody>
      </p:sp>
      <p:sp>
        <p:nvSpPr>
          <p:cNvPr id="7" name="TextBox 6"/>
          <p:cNvSpPr txBox="1"/>
          <p:nvPr/>
        </p:nvSpPr>
        <p:spPr>
          <a:xfrm>
            <a:off x="115135" y="4881129"/>
            <a:ext cx="3150579"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8" name="Table 7">
            <a:extLst>
              <a:ext uri="{FF2B5EF4-FFF2-40B4-BE49-F238E27FC236}">
                <a16:creationId xmlns:a16="http://schemas.microsoft.com/office/drawing/2014/main" id="{D4E59EC4-B280-6D4C-A508-D3E347F14DB5}"/>
              </a:ext>
            </a:extLst>
          </p:cNvPr>
          <p:cNvGraphicFramePr>
            <a:graphicFrameLocks noGrp="1"/>
          </p:cNvGraphicFramePr>
          <p:nvPr>
            <p:extLst>
              <p:ext uri="{D42A27DB-BD31-4B8C-83A1-F6EECF244321}">
                <p14:modId xmlns:p14="http://schemas.microsoft.com/office/powerpoint/2010/main" val="2167650595"/>
              </p:ext>
            </p:extLst>
          </p:nvPr>
        </p:nvGraphicFramePr>
        <p:xfrm>
          <a:off x="4961937" y="1359410"/>
          <a:ext cx="3488116" cy="2424680"/>
        </p:xfrm>
        <a:graphic>
          <a:graphicData uri="http://schemas.openxmlformats.org/drawingml/2006/table">
            <a:tbl>
              <a:tblPr firstRow="1" bandRow="1">
                <a:tableStyleId>{C4B1156A-380E-4F78-BDF5-A606A8083BF9}</a:tableStyleId>
              </a:tblPr>
              <a:tblGrid>
                <a:gridCol w="797858">
                  <a:extLst>
                    <a:ext uri="{9D8B030D-6E8A-4147-A177-3AD203B41FA5}">
                      <a16:colId xmlns:a16="http://schemas.microsoft.com/office/drawing/2014/main" val="439109302"/>
                    </a:ext>
                  </a:extLst>
                </a:gridCol>
                <a:gridCol w="1183418">
                  <a:extLst>
                    <a:ext uri="{9D8B030D-6E8A-4147-A177-3AD203B41FA5}">
                      <a16:colId xmlns:a16="http://schemas.microsoft.com/office/drawing/2014/main" val="4003868624"/>
                    </a:ext>
                  </a:extLst>
                </a:gridCol>
                <a:gridCol w="1506840">
                  <a:extLst>
                    <a:ext uri="{9D8B030D-6E8A-4147-A177-3AD203B41FA5}">
                      <a16:colId xmlns:a16="http://schemas.microsoft.com/office/drawing/2014/main" val="3869820576"/>
                    </a:ext>
                  </a:extLst>
                </a:gridCol>
              </a:tblGrid>
              <a:tr h="484936">
                <a:tc>
                  <a:txBody>
                    <a:bodyPr/>
                    <a:lstStyle/>
                    <a:p>
                      <a:pPr algn="l" fontAlgn="b"/>
                      <a:r>
                        <a:rPr lang="en-GB" sz="1200" u="none" strike="noStrike">
                          <a:effectLst/>
                        </a:rPr>
                        <a:t>1 adult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32590126"/>
                  </a:ext>
                </a:extLst>
              </a:tr>
              <a:tr h="484936">
                <a:tc>
                  <a:txBody>
                    <a:bodyPr/>
                    <a:lstStyle/>
                    <a:p>
                      <a:pPr algn="l" fontAlgn="b"/>
                      <a:r>
                        <a:rPr lang="en-GB" sz="1200" u="none" strike="noStrike">
                          <a:effectLst/>
                        </a:rPr>
                        <a:t>2 adults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103</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74%</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4116150"/>
                  </a:ext>
                </a:extLst>
              </a:tr>
              <a:tr h="484936">
                <a:tc>
                  <a:txBody>
                    <a:bodyPr/>
                    <a:lstStyle/>
                    <a:p>
                      <a:pPr algn="l" fontAlgn="b"/>
                      <a:r>
                        <a:rPr lang="en-GB" sz="1200" u="none" strike="noStrike">
                          <a:effectLst/>
                        </a:rPr>
                        <a:t>3 adults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4111415"/>
                  </a:ext>
                </a:extLst>
              </a:tr>
              <a:tr h="484936">
                <a:tc>
                  <a:txBody>
                    <a:bodyPr/>
                    <a:lstStyle/>
                    <a:p>
                      <a:pPr algn="l" fontAlgn="b"/>
                      <a:r>
                        <a:rPr lang="en-GB" sz="1200" u="none" strike="noStrike">
                          <a:effectLst/>
                        </a:rPr>
                        <a:t>4 adults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4191845"/>
                  </a:ext>
                </a:extLst>
              </a:tr>
              <a:tr h="484936">
                <a:tc>
                  <a:txBody>
                    <a:bodyPr/>
                    <a:lstStyle/>
                    <a:p>
                      <a:pPr algn="l" fontAlgn="b"/>
                      <a:r>
                        <a:rPr lang="en-GB" sz="1200" u="none" strike="noStrike">
                          <a:effectLst/>
                        </a:rPr>
                        <a:t>5 adults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4576316"/>
                  </a:ext>
                </a:extLst>
              </a:tr>
            </a:tbl>
          </a:graphicData>
        </a:graphic>
      </p:graphicFrame>
      <p:graphicFrame>
        <p:nvGraphicFramePr>
          <p:cNvPr id="12" name="Chart 11">
            <a:extLst>
              <a:ext uri="{FF2B5EF4-FFF2-40B4-BE49-F238E27FC236}">
                <a16:creationId xmlns:a16="http://schemas.microsoft.com/office/drawing/2014/main" id="{845B229F-08FF-3843-B994-FEEF7FD5CCA7}"/>
              </a:ext>
            </a:extLst>
          </p:cNvPr>
          <p:cNvGraphicFramePr>
            <a:graphicFrameLocks/>
          </p:cNvGraphicFramePr>
          <p:nvPr>
            <p:extLst>
              <p:ext uri="{D42A27DB-BD31-4B8C-83A1-F6EECF244321}">
                <p14:modId xmlns:p14="http://schemas.microsoft.com/office/powerpoint/2010/main" val="2367065528"/>
              </p:ext>
            </p:extLst>
          </p:nvPr>
        </p:nvGraphicFramePr>
        <p:xfrm>
          <a:off x="361177" y="1422523"/>
          <a:ext cx="4099987" cy="245533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35E4BB1B-7B6C-8247-8325-391F86BAAC47}"/>
              </a:ext>
            </a:extLst>
          </p:cNvPr>
          <p:cNvSpPr txBox="1"/>
          <p:nvPr/>
        </p:nvSpPr>
        <p:spPr>
          <a:xfrm>
            <a:off x="275166" y="4432986"/>
            <a:ext cx="8288869" cy="230832"/>
          </a:xfrm>
          <a:prstGeom prst="rect">
            <a:avLst/>
          </a:prstGeom>
          <a:noFill/>
        </p:spPr>
        <p:txBody>
          <a:bodyPr wrap="square" rtlCol="0">
            <a:spAutoFit/>
          </a:bodyPr>
          <a:lstStyle/>
          <a:p>
            <a:pPr algn="ctr"/>
            <a:r>
              <a:rPr lang="en-US" sz="900" b="1">
                <a:solidFill>
                  <a:srgbClr val="FF0000"/>
                </a:solidFill>
                <a:latin typeface="Arial"/>
                <a:cs typeface="Arial"/>
              </a:rPr>
              <a:t>Chart and data table produced by Steering Group from analysis of responses to an open-ended question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65246" y="225107"/>
            <a:ext cx="8229600" cy="391272"/>
          </a:xfrm>
        </p:spPr>
        <p:txBody>
          <a:bodyPr>
            <a:normAutofit/>
          </a:bodyPr>
          <a:lstStyle/>
          <a:p>
            <a:r>
              <a:rPr lang="en-GB" sz="1400"/>
              <a:t>Do you use the bridleways</a:t>
            </a:r>
            <a:r>
              <a:rPr lang="en-US" sz="1400"/>
              <a:t>?</a:t>
            </a:r>
          </a:p>
        </p:txBody>
      </p:sp>
      <p:graphicFrame>
        <p:nvGraphicFramePr>
          <p:cNvPr id="6" name="Content Placeholder 5">
            <a:extLst>
              <a:ext uri="{FF2B5EF4-FFF2-40B4-BE49-F238E27FC236}">
                <a16:creationId xmlns:a16="http://schemas.microsoft.com/office/drawing/2014/main" id="{DFC2CF3C-CD7E-C04F-8D38-56ED78FBE0CD}"/>
              </a:ext>
            </a:extLst>
          </p:cNvPr>
          <p:cNvGraphicFramePr>
            <a:graphicFrameLocks noGrp="1"/>
          </p:cNvGraphicFramePr>
          <p:nvPr>
            <p:ph idx="1"/>
            <p:extLst>
              <p:ext uri="{D42A27DB-BD31-4B8C-83A1-F6EECF244321}">
                <p14:modId xmlns:p14="http://schemas.microsoft.com/office/powerpoint/2010/main" val="1041640680"/>
              </p:ext>
            </p:extLst>
          </p:nvPr>
        </p:nvGraphicFramePr>
        <p:xfrm>
          <a:off x="405457" y="1669030"/>
          <a:ext cx="3048193" cy="2051630"/>
        </p:xfrm>
        <a:graphic>
          <a:graphicData uri="http://schemas.openxmlformats.org/drawingml/2006/table">
            <a:tbl>
              <a:tblPr firstRow="1" bandRow="1">
                <a:tableStyleId>{C4B1156A-380E-4F78-BDF5-A606A8083BF9}</a:tableStyleId>
              </a:tblPr>
              <a:tblGrid>
                <a:gridCol w="1660880">
                  <a:extLst>
                    <a:ext uri="{9D8B030D-6E8A-4147-A177-3AD203B41FA5}">
                      <a16:colId xmlns:a16="http://schemas.microsoft.com/office/drawing/2014/main" val="3059591777"/>
                    </a:ext>
                  </a:extLst>
                </a:gridCol>
                <a:gridCol w="738699">
                  <a:extLst>
                    <a:ext uri="{9D8B030D-6E8A-4147-A177-3AD203B41FA5}">
                      <a16:colId xmlns:a16="http://schemas.microsoft.com/office/drawing/2014/main" val="544637929"/>
                    </a:ext>
                  </a:extLst>
                </a:gridCol>
                <a:gridCol w="648614">
                  <a:extLst>
                    <a:ext uri="{9D8B030D-6E8A-4147-A177-3AD203B41FA5}">
                      <a16:colId xmlns:a16="http://schemas.microsoft.com/office/drawing/2014/main" val="3328251837"/>
                    </a:ext>
                  </a:extLst>
                </a:gridCol>
              </a:tblGrid>
              <a:tr h="410326">
                <a:tc>
                  <a:txBody>
                    <a:bodyPr/>
                    <a:lstStyle/>
                    <a:p>
                      <a:pPr algn="l" fontAlgn="b"/>
                      <a:r>
                        <a:rPr lang="en-GB" sz="1200" u="none" strike="noStrike">
                          <a:effectLst/>
                        </a:rPr>
                        <a:t>All year round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13974145"/>
                  </a:ext>
                </a:extLst>
              </a:tr>
              <a:tr h="410326">
                <a:tc>
                  <a:txBody>
                    <a:bodyPr/>
                    <a:lstStyle/>
                    <a:p>
                      <a:pPr algn="l" fontAlgn="b"/>
                      <a:r>
                        <a:rPr lang="en-GB" sz="1200" u="none" strike="noStrike">
                          <a:effectLst/>
                        </a:rPr>
                        <a:t>Often in Summer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3230253"/>
                  </a:ext>
                </a:extLst>
              </a:tr>
              <a:tr h="410326">
                <a:tc>
                  <a:txBody>
                    <a:bodyPr/>
                    <a:lstStyle/>
                    <a:p>
                      <a:pPr algn="l" fontAlgn="b"/>
                      <a:r>
                        <a:rPr lang="en-GB" sz="1200" u="none" strike="noStrike">
                          <a:effectLst/>
                        </a:rPr>
                        <a:t>Often in Winter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25318215"/>
                  </a:ext>
                </a:extLst>
              </a:tr>
              <a:tr h="410326">
                <a:tc>
                  <a:txBody>
                    <a:bodyPr/>
                    <a:lstStyle/>
                    <a:p>
                      <a:pPr algn="l" fontAlgn="b"/>
                      <a:r>
                        <a:rPr lang="en-GB" sz="1200" u="none" strike="noStrike">
                          <a:effectLst/>
                        </a:rPr>
                        <a:t>Sometimes in Summer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8263321"/>
                  </a:ext>
                </a:extLst>
              </a:tr>
              <a:tr h="410326">
                <a:tc>
                  <a:txBody>
                    <a:bodyPr/>
                    <a:lstStyle/>
                    <a:p>
                      <a:pPr algn="l" fontAlgn="b"/>
                      <a:r>
                        <a:rPr lang="en-GB" sz="1200" u="none" strike="noStrike">
                          <a:effectLst/>
                        </a:rPr>
                        <a:t>Sometimes in Winter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4205189"/>
                  </a:ext>
                </a:extLst>
              </a:tr>
            </a:tbl>
          </a:graphicData>
        </a:graphic>
      </p:graphicFrame>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2"/>
          </p:nvPr>
        </p:nvSpPr>
        <p:spPr/>
        <p:txBody>
          <a:bodyPr/>
          <a:lstStyle/>
          <a:p>
            <a:fld id="{A88B48FB-E956-2048-9E74-C69E7CAA26CC}" type="slidenum">
              <a:rPr lang="en-US" smtClean="0"/>
              <a:pPr/>
              <a:t>60</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116 (83%)</a:t>
            </a:r>
          </a:p>
          <a:p>
            <a:r>
              <a:rPr lang="en-US"/>
              <a:t>Skipped: 23 (17%)</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mc:AlternateContent xmlns:mc="http://schemas.openxmlformats.org/markup-compatibility/2006" xmlns:cx2="http://schemas.microsoft.com/office/drawing/2015/10/21/chartex">
        <mc:Choice Requires="cx2">
          <p:graphicFrame>
            <p:nvGraphicFramePr>
              <p:cNvPr id="8" name="Chart 7">
                <a:extLst>
                  <a:ext uri="{FF2B5EF4-FFF2-40B4-BE49-F238E27FC236}">
                    <a16:creationId xmlns:a16="http://schemas.microsoft.com/office/drawing/2014/main" id="{29324B08-507C-3A4F-A0AE-850415D2F438}"/>
                  </a:ext>
                </a:extLst>
              </p:cNvPr>
              <p:cNvGraphicFramePr/>
              <p:nvPr>
                <p:extLst>
                  <p:ext uri="{D42A27DB-BD31-4B8C-83A1-F6EECF244321}">
                    <p14:modId xmlns:p14="http://schemas.microsoft.com/office/powerpoint/2010/main" val="1480888193"/>
                  </p:ext>
                </p:extLst>
              </p:nvPr>
            </p:nvGraphicFramePr>
            <p:xfrm>
              <a:off x="4002923" y="1615470"/>
              <a:ext cx="4032262" cy="215874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8" name="Chart 7">
                <a:extLst>
                  <a:ext uri="{FF2B5EF4-FFF2-40B4-BE49-F238E27FC236}">
                    <a16:creationId xmlns:a16="http://schemas.microsoft.com/office/drawing/2014/main" id="{29324B08-507C-3A4F-A0AE-850415D2F438}"/>
                  </a:ext>
                </a:extLst>
              </p:cNvPr>
              <p:cNvPicPr>
                <a:picLocks noGrp="1" noRot="1" noChangeAspect="1" noMove="1" noResize="1" noEditPoints="1" noAdjustHandles="1" noChangeArrowheads="1" noChangeShapeType="1"/>
              </p:cNvPicPr>
              <p:nvPr/>
            </p:nvPicPr>
            <p:blipFill>
              <a:blip r:embed="rId3"/>
              <a:stretch>
                <a:fillRect/>
              </a:stretch>
            </p:blipFill>
            <p:spPr>
              <a:xfrm>
                <a:off x="4002923" y="1615470"/>
                <a:ext cx="4032262" cy="2158749"/>
              </a:xfrm>
              <a:prstGeom prst="rect">
                <a:avLst/>
              </a:prstGeom>
            </p:spPr>
          </p:pic>
        </mc:Fallback>
      </mc:AlternateContent>
    </p:spTree>
    <p:extLst>
      <p:ext uri="{BB962C8B-B14F-4D97-AF65-F5344CB8AC3E}">
        <p14:creationId xmlns:p14="http://schemas.microsoft.com/office/powerpoint/2010/main" val="1914956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15136" y="185711"/>
            <a:ext cx="8229600" cy="391272"/>
          </a:xfrm>
        </p:spPr>
        <p:txBody>
          <a:bodyPr>
            <a:normAutofit/>
          </a:bodyPr>
          <a:lstStyle/>
          <a:p>
            <a:r>
              <a:rPr lang="en-GB" sz="1400"/>
              <a:t>Do you cycle</a:t>
            </a:r>
            <a:r>
              <a:rPr lang="en-US" sz="1400"/>
              <a:t>?</a:t>
            </a:r>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61</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136 (98%)</a:t>
            </a:r>
          </a:p>
          <a:p>
            <a:r>
              <a:rPr lang="en-US"/>
              <a:t>Skipped: 3 (2%)</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5" name="Table 4">
            <a:extLst>
              <a:ext uri="{FF2B5EF4-FFF2-40B4-BE49-F238E27FC236}">
                <a16:creationId xmlns:a16="http://schemas.microsoft.com/office/drawing/2014/main" id="{E250428E-D507-4F43-9806-D8173141F9E9}"/>
              </a:ext>
            </a:extLst>
          </p:cNvPr>
          <p:cNvGraphicFramePr>
            <a:graphicFrameLocks noGrp="1"/>
          </p:cNvGraphicFramePr>
          <p:nvPr>
            <p:extLst>
              <p:ext uri="{D42A27DB-BD31-4B8C-83A1-F6EECF244321}">
                <p14:modId xmlns:p14="http://schemas.microsoft.com/office/powerpoint/2010/main" val="20741193"/>
              </p:ext>
            </p:extLst>
          </p:nvPr>
        </p:nvGraphicFramePr>
        <p:xfrm>
          <a:off x="612857" y="1459230"/>
          <a:ext cx="3617079" cy="2178492"/>
        </p:xfrm>
        <a:graphic>
          <a:graphicData uri="http://schemas.openxmlformats.org/drawingml/2006/table">
            <a:tbl>
              <a:tblPr firstRow="1" bandRow="1">
                <a:tableStyleId>{C4B1156A-380E-4F78-BDF5-A606A8083BF9}</a:tableStyleId>
              </a:tblPr>
              <a:tblGrid>
                <a:gridCol w="2322786">
                  <a:extLst>
                    <a:ext uri="{9D8B030D-6E8A-4147-A177-3AD203B41FA5}">
                      <a16:colId xmlns:a16="http://schemas.microsoft.com/office/drawing/2014/main" val="3793989629"/>
                    </a:ext>
                  </a:extLst>
                </a:gridCol>
                <a:gridCol w="693683">
                  <a:extLst>
                    <a:ext uri="{9D8B030D-6E8A-4147-A177-3AD203B41FA5}">
                      <a16:colId xmlns:a16="http://schemas.microsoft.com/office/drawing/2014/main" val="3020229611"/>
                    </a:ext>
                  </a:extLst>
                </a:gridCol>
                <a:gridCol w="600610">
                  <a:extLst>
                    <a:ext uri="{9D8B030D-6E8A-4147-A177-3AD203B41FA5}">
                      <a16:colId xmlns:a16="http://schemas.microsoft.com/office/drawing/2014/main" val="2634522968"/>
                    </a:ext>
                  </a:extLst>
                </a:gridCol>
              </a:tblGrid>
              <a:tr h="370840">
                <a:tc>
                  <a:txBody>
                    <a:bodyPr/>
                    <a:lstStyle/>
                    <a:p>
                      <a:pPr algn="l" fontAlgn="b"/>
                      <a:r>
                        <a:rPr lang="en-GB" sz="1200" b="0" u="none" strike="noStrike">
                          <a:effectLst/>
                        </a:rPr>
                        <a:t>All year round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23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17%</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895190"/>
                  </a:ext>
                </a:extLst>
              </a:tr>
              <a:tr h="370840">
                <a:tc>
                  <a:txBody>
                    <a:bodyPr/>
                    <a:lstStyle/>
                    <a:p>
                      <a:pPr algn="l" fontAlgn="b"/>
                      <a:r>
                        <a:rPr lang="en-GB" sz="1200" u="none" strike="noStrike">
                          <a:effectLst/>
                        </a:rPr>
                        <a:t>Often in Summer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46490533"/>
                  </a:ext>
                </a:extLst>
              </a:tr>
              <a:tr h="370840">
                <a:tc>
                  <a:txBody>
                    <a:bodyPr/>
                    <a:lstStyle/>
                    <a:p>
                      <a:pPr algn="l" fontAlgn="b"/>
                      <a:r>
                        <a:rPr lang="en-GB" sz="1200" u="none" strike="noStrike">
                          <a:effectLst/>
                        </a:rPr>
                        <a:t>Often in Winter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20073445"/>
                  </a:ext>
                </a:extLst>
              </a:tr>
              <a:tr h="370840">
                <a:tc>
                  <a:txBody>
                    <a:bodyPr/>
                    <a:lstStyle/>
                    <a:p>
                      <a:pPr algn="l" fontAlgn="b"/>
                      <a:r>
                        <a:rPr lang="en-GB" sz="1200" u="none" strike="noStrike">
                          <a:effectLst/>
                        </a:rPr>
                        <a:t>Sometimes in Summer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5129761"/>
                  </a:ext>
                </a:extLst>
              </a:tr>
              <a:tr h="370840">
                <a:tc>
                  <a:txBody>
                    <a:bodyPr/>
                    <a:lstStyle/>
                    <a:p>
                      <a:pPr algn="l" fontAlgn="b"/>
                      <a:r>
                        <a:rPr lang="en-GB" sz="1200" u="none" strike="noStrike">
                          <a:effectLst/>
                        </a:rPr>
                        <a:t>Sometimes in Winter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8798122"/>
                  </a:ext>
                </a:extLst>
              </a:tr>
              <a:tr h="324292">
                <a:tc>
                  <a:txBody>
                    <a:bodyPr/>
                    <a:lstStyle/>
                    <a:p>
                      <a:pPr algn="l" fontAlgn="b"/>
                      <a:r>
                        <a:rPr lang="en-GB" sz="1200" b="1" u="none" strike="noStrike">
                          <a:effectLst/>
                        </a:rPr>
                        <a:t>Never</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65</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47%</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4134556"/>
                  </a:ext>
                </a:extLst>
              </a:tr>
            </a:tbl>
          </a:graphicData>
        </a:graphic>
      </p:graphicFrame>
      <mc:AlternateContent xmlns:mc="http://schemas.openxmlformats.org/markup-compatibility/2006" xmlns:cx2="http://schemas.microsoft.com/office/drawing/2015/10/21/chartex">
        <mc:Choice Requires="cx2">
          <p:graphicFrame>
            <p:nvGraphicFramePr>
              <p:cNvPr id="9" name="Chart 8">
                <a:extLst>
                  <a:ext uri="{FF2B5EF4-FFF2-40B4-BE49-F238E27FC236}">
                    <a16:creationId xmlns:a16="http://schemas.microsoft.com/office/drawing/2014/main" id="{C9DAC98A-2B54-4848-B233-FABD25FF375E}"/>
                  </a:ext>
                </a:extLst>
              </p:cNvPr>
              <p:cNvGraphicFramePr/>
              <p:nvPr>
                <p:extLst>
                  <p:ext uri="{D42A27DB-BD31-4B8C-83A1-F6EECF244321}">
                    <p14:modId xmlns:p14="http://schemas.microsoft.com/office/powerpoint/2010/main" val="3335412360"/>
                  </p:ext>
                </p:extLst>
              </p:nvPr>
            </p:nvGraphicFramePr>
            <p:xfrm>
              <a:off x="4778684" y="1601973"/>
              <a:ext cx="3588392" cy="2082297"/>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9" name="Chart 8">
                <a:extLst>
                  <a:ext uri="{FF2B5EF4-FFF2-40B4-BE49-F238E27FC236}">
                    <a16:creationId xmlns:a16="http://schemas.microsoft.com/office/drawing/2014/main" id="{C9DAC98A-2B54-4848-B233-FABD25FF375E}"/>
                  </a:ext>
                </a:extLst>
              </p:cNvPr>
              <p:cNvPicPr>
                <a:picLocks noGrp="1" noRot="1" noChangeAspect="1" noMove="1" noResize="1" noEditPoints="1" noAdjustHandles="1" noChangeArrowheads="1" noChangeShapeType="1"/>
              </p:cNvPicPr>
              <p:nvPr/>
            </p:nvPicPr>
            <p:blipFill>
              <a:blip r:embed="rId3"/>
              <a:stretch>
                <a:fillRect/>
              </a:stretch>
            </p:blipFill>
            <p:spPr>
              <a:xfrm>
                <a:off x="4778684" y="1601973"/>
                <a:ext cx="3588392" cy="2082297"/>
              </a:xfrm>
              <a:prstGeom prst="rect">
                <a:avLst/>
              </a:prstGeom>
            </p:spPr>
          </p:pic>
        </mc:Fallback>
      </mc:AlternateContent>
    </p:spTree>
    <p:extLst>
      <p:ext uri="{BB962C8B-B14F-4D97-AF65-F5344CB8AC3E}">
        <p14:creationId xmlns:p14="http://schemas.microsoft.com/office/powerpoint/2010/main" val="27973257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15136" y="171546"/>
            <a:ext cx="8229600" cy="391272"/>
          </a:xfrm>
        </p:spPr>
        <p:txBody>
          <a:bodyPr>
            <a:normAutofit/>
          </a:bodyPr>
          <a:lstStyle/>
          <a:p>
            <a:r>
              <a:rPr lang="en-GB" sz="1400"/>
              <a:t>Do you value the views in and around </a:t>
            </a:r>
            <a:r>
              <a:rPr lang="en-GB" sz="1400" err="1"/>
              <a:t>Chedworth</a:t>
            </a:r>
            <a:r>
              <a:rPr lang="en-US" sz="1400"/>
              <a:t>?</a:t>
            </a:r>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62</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136 (98%)</a:t>
            </a:r>
          </a:p>
          <a:p>
            <a:r>
              <a:rPr lang="en-US"/>
              <a:t>Skipped: 3 (2%)</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9" name="Table 8">
            <a:extLst>
              <a:ext uri="{FF2B5EF4-FFF2-40B4-BE49-F238E27FC236}">
                <a16:creationId xmlns:a16="http://schemas.microsoft.com/office/drawing/2014/main" id="{A0880A98-9886-C343-B068-001D6E463F04}"/>
              </a:ext>
            </a:extLst>
          </p:cNvPr>
          <p:cNvGraphicFramePr>
            <a:graphicFrameLocks noGrp="1"/>
          </p:cNvGraphicFramePr>
          <p:nvPr>
            <p:extLst>
              <p:ext uri="{D42A27DB-BD31-4B8C-83A1-F6EECF244321}">
                <p14:modId xmlns:p14="http://schemas.microsoft.com/office/powerpoint/2010/main" val="3873194444"/>
              </p:ext>
            </p:extLst>
          </p:nvPr>
        </p:nvGraphicFramePr>
        <p:xfrm>
          <a:off x="325822" y="1507196"/>
          <a:ext cx="3677102" cy="1854200"/>
        </p:xfrm>
        <a:graphic>
          <a:graphicData uri="http://schemas.openxmlformats.org/drawingml/2006/table">
            <a:tbl>
              <a:tblPr firstRow="1" bandRow="1">
                <a:tableStyleId>{C4B1156A-380E-4F78-BDF5-A606A8083BF9}</a:tableStyleId>
              </a:tblPr>
              <a:tblGrid>
                <a:gridCol w="2346022">
                  <a:extLst>
                    <a:ext uri="{9D8B030D-6E8A-4147-A177-3AD203B41FA5}">
                      <a16:colId xmlns:a16="http://schemas.microsoft.com/office/drawing/2014/main" val="2113775152"/>
                    </a:ext>
                  </a:extLst>
                </a:gridCol>
                <a:gridCol w="641180">
                  <a:extLst>
                    <a:ext uri="{9D8B030D-6E8A-4147-A177-3AD203B41FA5}">
                      <a16:colId xmlns:a16="http://schemas.microsoft.com/office/drawing/2014/main" val="83004191"/>
                    </a:ext>
                  </a:extLst>
                </a:gridCol>
                <a:gridCol w="689900">
                  <a:extLst>
                    <a:ext uri="{9D8B030D-6E8A-4147-A177-3AD203B41FA5}">
                      <a16:colId xmlns:a16="http://schemas.microsoft.com/office/drawing/2014/main" val="2275227046"/>
                    </a:ext>
                  </a:extLst>
                </a:gridCol>
              </a:tblGrid>
              <a:tr h="370840">
                <a:tc>
                  <a:txBody>
                    <a:bodyPr/>
                    <a:lstStyle/>
                    <a:p>
                      <a:pPr algn="l" fontAlgn="b"/>
                      <a:r>
                        <a:rPr lang="en-GB" sz="1200" u="none" strike="noStrike">
                          <a:effectLst/>
                        </a:rPr>
                        <a:t>Extremely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1377803"/>
                  </a:ext>
                </a:extLst>
              </a:tr>
              <a:tr h="370840">
                <a:tc>
                  <a:txBody>
                    <a:bodyPr/>
                    <a:lstStyle/>
                    <a:p>
                      <a:pPr algn="l" fontAlgn="b"/>
                      <a:r>
                        <a:rPr lang="en-GB" sz="1200" u="none" strike="noStrike">
                          <a:effectLst/>
                        </a:rPr>
                        <a:t>Very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17%</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57063293"/>
                  </a:ext>
                </a:extLst>
              </a:tr>
              <a:tr h="370840">
                <a:tc>
                  <a:txBody>
                    <a:bodyPr/>
                    <a:lstStyle/>
                    <a:p>
                      <a:pPr algn="l" fontAlgn="b"/>
                      <a:r>
                        <a:rPr lang="en-GB" sz="1200" u="none" strike="noStrike">
                          <a:effectLst/>
                        </a:rPr>
                        <a:t>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170151"/>
                  </a:ext>
                </a:extLst>
              </a:tr>
              <a:tr h="370840">
                <a:tc>
                  <a:txBody>
                    <a:bodyPr/>
                    <a:lstStyle/>
                    <a:p>
                      <a:pPr algn="l" fontAlgn="b"/>
                      <a:r>
                        <a:rPr lang="en-GB" sz="1200" u="none" strike="noStrike">
                          <a:effectLst/>
                        </a:rPr>
                        <a:t>Faily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3552727"/>
                  </a:ext>
                </a:extLst>
              </a:tr>
              <a:tr h="370840">
                <a:tc>
                  <a:txBody>
                    <a:bodyPr/>
                    <a:lstStyle/>
                    <a:p>
                      <a:pPr algn="l" fontAlgn="b"/>
                      <a:r>
                        <a:rPr lang="en-GB" sz="1200" u="none" strike="noStrike">
                          <a:effectLst/>
                        </a:rPr>
                        <a:t>Not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01281894"/>
                  </a:ext>
                </a:extLst>
              </a:tr>
            </a:tbl>
          </a:graphicData>
        </a:graphic>
      </p:graphicFrame>
      <p:graphicFrame>
        <p:nvGraphicFramePr>
          <p:cNvPr id="12" name="Chart 11">
            <a:extLst>
              <a:ext uri="{FF2B5EF4-FFF2-40B4-BE49-F238E27FC236}">
                <a16:creationId xmlns:a16="http://schemas.microsoft.com/office/drawing/2014/main" id="{5DC7C5E0-9D61-9D42-88AA-F8E1B04215EF}"/>
              </a:ext>
            </a:extLst>
          </p:cNvPr>
          <p:cNvGraphicFramePr>
            <a:graphicFrameLocks/>
          </p:cNvGraphicFramePr>
          <p:nvPr>
            <p:extLst>
              <p:ext uri="{D42A27DB-BD31-4B8C-83A1-F6EECF244321}">
                <p14:modId xmlns:p14="http://schemas.microsoft.com/office/powerpoint/2010/main" val="1787805820"/>
              </p:ext>
            </p:extLst>
          </p:nvPr>
        </p:nvGraphicFramePr>
        <p:xfrm>
          <a:off x="4213608" y="1187072"/>
          <a:ext cx="4764034" cy="27693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5404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15136" y="230900"/>
            <a:ext cx="8229600" cy="391272"/>
          </a:xfrm>
        </p:spPr>
        <p:txBody>
          <a:bodyPr>
            <a:normAutofit/>
          </a:bodyPr>
          <a:lstStyle/>
          <a:p>
            <a:r>
              <a:rPr lang="en-GB" sz="1400"/>
              <a:t>Which view(s) are particularly important to you</a:t>
            </a:r>
            <a:r>
              <a:rPr lang="en-US" sz="1400"/>
              <a:t>?</a:t>
            </a:r>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63</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15136" y="72465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78 (56%)</a:t>
            </a:r>
          </a:p>
          <a:p>
            <a:r>
              <a:rPr lang="en-US"/>
              <a:t>Skipped: 61 (44%)</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7" name="Chart 6">
            <a:extLst>
              <a:ext uri="{FF2B5EF4-FFF2-40B4-BE49-F238E27FC236}">
                <a16:creationId xmlns:a16="http://schemas.microsoft.com/office/drawing/2014/main" id="{475491B8-5A66-AA44-9FFA-623E259BD271}"/>
              </a:ext>
            </a:extLst>
          </p:cNvPr>
          <p:cNvGraphicFramePr>
            <a:graphicFrameLocks/>
          </p:cNvGraphicFramePr>
          <p:nvPr/>
        </p:nvGraphicFramePr>
        <p:xfrm>
          <a:off x="4132124" y="1434435"/>
          <a:ext cx="4771813" cy="274521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048145B-610B-BA49-902E-4A572C9263C4}"/>
              </a:ext>
            </a:extLst>
          </p:cNvPr>
          <p:cNvSpPr txBox="1"/>
          <p:nvPr/>
        </p:nvSpPr>
        <p:spPr>
          <a:xfrm>
            <a:off x="236068" y="1176867"/>
            <a:ext cx="8671865" cy="3554819"/>
          </a:xfrm>
          <a:prstGeom prst="rect">
            <a:avLst/>
          </a:prstGeom>
          <a:noFill/>
        </p:spPr>
        <p:txBody>
          <a:bodyPr wrap="square" rtlCol="0">
            <a:spAutoFit/>
          </a:bodyPr>
          <a:lstStyle/>
          <a:p>
            <a:pPr algn="just"/>
            <a:r>
              <a:rPr lang="en-US" sz="1200" b="1" dirty="0">
                <a:solidFill>
                  <a:schemeClr val="tx1">
                    <a:lumMod val="75000"/>
                    <a:lumOff val="25000"/>
                  </a:schemeClr>
                </a:solidFill>
                <a:latin typeface="Arial"/>
                <a:cs typeface="Arial"/>
              </a:rPr>
              <a:t>25 different views were described in the answers to this question.  Including views of, or from; </a:t>
            </a:r>
            <a:r>
              <a:rPr lang="en-US" sz="1200" b="1" dirty="0" err="1">
                <a:solidFill>
                  <a:schemeClr val="tx1">
                    <a:lumMod val="75000"/>
                    <a:lumOff val="25000"/>
                  </a:schemeClr>
                </a:solidFill>
                <a:latin typeface="Arial"/>
                <a:cs typeface="Arial"/>
              </a:rPr>
              <a:t>Listercombe</a:t>
            </a:r>
            <a:r>
              <a:rPr lang="en-US" sz="1200" b="1" dirty="0">
                <a:solidFill>
                  <a:schemeClr val="tx1">
                    <a:lumMod val="75000"/>
                    <a:lumOff val="25000"/>
                  </a:schemeClr>
                </a:solidFill>
                <a:latin typeface="Arial"/>
                <a:cs typeface="Arial"/>
              </a:rPr>
              <a:t> bottom, </a:t>
            </a:r>
            <a:r>
              <a:rPr lang="en-US" sz="1200" b="1" dirty="0" err="1">
                <a:solidFill>
                  <a:schemeClr val="tx1">
                    <a:lumMod val="75000"/>
                    <a:lumOff val="25000"/>
                  </a:schemeClr>
                </a:solidFill>
                <a:latin typeface="Arial"/>
                <a:cs typeface="Arial"/>
              </a:rPr>
              <a:t>Hedgely</a:t>
            </a:r>
            <a:r>
              <a:rPr lang="en-US" sz="1200" b="1" dirty="0">
                <a:solidFill>
                  <a:schemeClr val="tx1">
                    <a:lumMod val="75000"/>
                    <a:lumOff val="25000"/>
                  </a:schemeClr>
                </a:solidFill>
                <a:latin typeface="Arial"/>
                <a:cs typeface="Arial"/>
              </a:rPr>
              <a:t> bottom, Calves Hill, </a:t>
            </a:r>
            <a:r>
              <a:rPr lang="en-US" sz="1200" b="1" dirty="0" err="1">
                <a:solidFill>
                  <a:schemeClr val="tx1">
                    <a:lumMod val="75000"/>
                    <a:lumOff val="25000"/>
                  </a:schemeClr>
                </a:solidFill>
                <a:latin typeface="Arial"/>
                <a:cs typeface="Arial"/>
              </a:rPr>
              <a:t>Maggies</a:t>
            </a:r>
            <a:r>
              <a:rPr lang="en-US" sz="1200" b="1" dirty="0">
                <a:solidFill>
                  <a:schemeClr val="tx1">
                    <a:lumMod val="75000"/>
                    <a:lumOff val="25000"/>
                  </a:schemeClr>
                </a:solidFill>
                <a:latin typeface="Arial"/>
                <a:cs typeface="Arial"/>
              </a:rPr>
              <a:t> Hill, Pancake Hill, the Airfield, Cooks Hill, </a:t>
            </a:r>
            <a:r>
              <a:rPr lang="en-US" sz="1200" b="1" dirty="0" err="1">
                <a:solidFill>
                  <a:schemeClr val="tx1">
                    <a:lumMod val="75000"/>
                    <a:lumOff val="25000"/>
                  </a:schemeClr>
                </a:solidFill>
                <a:latin typeface="Arial"/>
                <a:cs typeface="Arial"/>
              </a:rPr>
              <a:t>Ballingers</a:t>
            </a:r>
            <a:r>
              <a:rPr lang="en-US" sz="1200" b="1" dirty="0">
                <a:solidFill>
                  <a:schemeClr val="tx1">
                    <a:lumMod val="75000"/>
                    <a:lumOff val="25000"/>
                  </a:schemeClr>
                </a:solidFill>
                <a:latin typeface="Arial"/>
                <a:cs typeface="Arial"/>
              </a:rPr>
              <a:t> Row, Beech Walk, </a:t>
            </a:r>
            <a:r>
              <a:rPr lang="en-US" sz="1200" b="1" dirty="0" err="1">
                <a:solidFill>
                  <a:schemeClr val="tx1">
                    <a:lumMod val="75000"/>
                    <a:lumOff val="25000"/>
                  </a:schemeClr>
                </a:solidFill>
                <a:latin typeface="Arial"/>
                <a:cs typeface="Arial"/>
              </a:rPr>
              <a:t>Chedworth</a:t>
            </a:r>
            <a:r>
              <a:rPr lang="en-US" sz="1200" b="1" dirty="0">
                <a:solidFill>
                  <a:schemeClr val="tx1">
                    <a:lumMod val="75000"/>
                    <a:lumOff val="25000"/>
                  </a:schemeClr>
                </a:solidFill>
                <a:latin typeface="Arial"/>
                <a:cs typeface="Arial"/>
              </a:rPr>
              <a:t> Beacon, the Church Yard, from the Manor of the Church, </a:t>
            </a:r>
            <a:r>
              <a:rPr lang="en-US" sz="1200" b="1" dirty="0" err="1">
                <a:solidFill>
                  <a:schemeClr val="tx1">
                    <a:lumMod val="75000"/>
                    <a:lumOff val="25000"/>
                  </a:schemeClr>
                </a:solidFill>
                <a:latin typeface="Arial"/>
                <a:cs typeface="Arial"/>
              </a:rPr>
              <a:t>Pinkwell</a:t>
            </a:r>
            <a:r>
              <a:rPr lang="en-US" sz="1200" b="1" dirty="0">
                <a:solidFill>
                  <a:schemeClr val="tx1">
                    <a:lumMod val="75000"/>
                    <a:lumOff val="25000"/>
                  </a:schemeClr>
                </a:solidFill>
                <a:latin typeface="Arial"/>
                <a:cs typeface="Arial"/>
              </a:rPr>
              <a:t> Valley, Upper </a:t>
            </a:r>
            <a:r>
              <a:rPr lang="en-US" sz="1200" b="1" dirty="0" err="1">
                <a:solidFill>
                  <a:schemeClr val="tx1">
                    <a:lumMod val="75000"/>
                    <a:lumOff val="25000"/>
                  </a:schemeClr>
                </a:solidFill>
                <a:latin typeface="Arial"/>
                <a:cs typeface="Arial"/>
              </a:rPr>
              <a:t>Chedworth</a:t>
            </a:r>
            <a:r>
              <a:rPr lang="en-US" sz="1200" b="1" dirty="0">
                <a:solidFill>
                  <a:schemeClr val="tx1">
                    <a:lumMod val="75000"/>
                    <a:lumOff val="25000"/>
                  </a:schemeClr>
                </a:solidFill>
                <a:latin typeface="Arial"/>
                <a:cs typeface="Arial"/>
              </a:rPr>
              <a:t>, Middle </a:t>
            </a:r>
            <a:r>
              <a:rPr lang="en-US" sz="1200" b="1" dirty="0" err="1">
                <a:solidFill>
                  <a:schemeClr val="tx1">
                    <a:lumMod val="75000"/>
                    <a:lumOff val="25000"/>
                  </a:schemeClr>
                </a:solidFill>
                <a:latin typeface="Arial"/>
                <a:cs typeface="Arial"/>
              </a:rPr>
              <a:t>Chedworth</a:t>
            </a:r>
            <a:r>
              <a:rPr lang="en-US" sz="1200" b="1" dirty="0">
                <a:solidFill>
                  <a:schemeClr val="tx1">
                    <a:lumMod val="75000"/>
                    <a:lumOff val="25000"/>
                  </a:schemeClr>
                </a:solidFill>
                <a:latin typeface="Arial"/>
                <a:cs typeface="Arial"/>
              </a:rPr>
              <a:t>, across to Stowell Park, Guy’s Woods, </a:t>
            </a:r>
            <a:r>
              <a:rPr lang="en-US" sz="1200" b="1" dirty="0" err="1">
                <a:solidFill>
                  <a:schemeClr val="tx1">
                    <a:lumMod val="75000"/>
                    <a:lumOff val="25000"/>
                  </a:schemeClr>
                </a:solidFill>
                <a:latin typeface="Arial"/>
                <a:cs typeface="Arial"/>
              </a:rPr>
              <a:t>Chedworth</a:t>
            </a:r>
            <a:r>
              <a:rPr lang="en-US" sz="1200" b="1" dirty="0">
                <a:solidFill>
                  <a:schemeClr val="tx1">
                    <a:lumMod val="75000"/>
                    <a:lumOff val="25000"/>
                  </a:schemeClr>
                </a:solidFill>
                <a:latin typeface="Arial"/>
                <a:cs typeface="Arial"/>
              </a:rPr>
              <a:t> Woods, </a:t>
            </a:r>
            <a:r>
              <a:rPr lang="en-US" sz="1200" b="1" dirty="0" err="1">
                <a:solidFill>
                  <a:schemeClr val="tx1">
                    <a:lumMod val="75000"/>
                    <a:lumOff val="25000"/>
                  </a:schemeClr>
                </a:solidFill>
                <a:latin typeface="Arial"/>
                <a:cs typeface="Arial"/>
              </a:rPr>
              <a:t>Withington</a:t>
            </a:r>
            <a:r>
              <a:rPr lang="en-US" sz="1200" b="1" dirty="0">
                <a:solidFill>
                  <a:schemeClr val="tx1">
                    <a:lumMod val="75000"/>
                    <a:lumOff val="25000"/>
                  </a:schemeClr>
                </a:solidFill>
                <a:latin typeface="Arial"/>
                <a:cs typeface="Arial"/>
              </a:rPr>
              <a:t> Woods and views from the Macmillan Way.</a:t>
            </a:r>
            <a:endParaRPr lang="en-US" sz="1200" dirty="0">
              <a:solidFill>
                <a:schemeClr val="tx1">
                  <a:lumMod val="75000"/>
                  <a:lumOff val="25000"/>
                </a:schemeClr>
              </a:solidFill>
              <a:latin typeface="Arial"/>
              <a:cs typeface="Arial"/>
            </a:endParaRPr>
          </a:p>
          <a:p>
            <a:pPr algn="just"/>
            <a:endParaRPr lang="en-US" sz="1200" dirty="0">
              <a:solidFill>
                <a:schemeClr val="tx1">
                  <a:lumMod val="75000"/>
                  <a:lumOff val="25000"/>
                </a:schemeClr>
              </a:solidFill>
              <a:latin typeface="Arial"/>
              <a:cs typeface="Arial"/>
            </a:endParaRPr>
          </a:p>
          <a:p>
            <a:pPr algn="just"/>
            <a:r>
              <a:rPr lang="en-US" sz="1200" dirty="0">
                <a:solidFill>
                  <a:schemeClr val="tx1">
                    <a:lumMod val="75000"/>
                    <a:lumOff val="25000"/>
                  </a:schemeClr>
                </a:solidFill>
                <a:latin typeface="Arial"/>
                <a:cs typeface="Arial"/>
              </a:rPr>
              <a:t>-  20% stated that the views of the valley were the most important.</a:t>
            </a:r>
          </a:p>
          <a:p>
            <a:pPr marL="171450" indent="-171450" algn="just">
              <a:buFontTx/>
              <a:buChar char="-"/>
            </a:pPr>
            <a:r>
              <a:rPr lang="en-US" sz="1200" dirty="0">
                <a:solidFill>
                  <a:schemeClr val="tx1">
                    <a:lumMod val="75000"/>
                    <a:lumOff val="25000"/>
                  </a:schemeClr>
                </a:solidFill>
                <a:latin typeface="Arial"/>
                <a:cs typeface="Arial"/>
              </a:rPr>
              <a:t>14% stated that all the views in and around </a:t>
            </a:r>
            <a:r>
              <a:rPr lang="en-US" sz="1200" dirty="0" err="1">
                <a:solidFill>
                  <a:schemeClr val="tx1">
                    <a:lumMod val="75000"/>
                    <a:lumOff val="25000"/>
                  </a:schemeClr>
                </a:solidFill>
                <a:latin typeface="Arial"/>
                <a:cs typeface="Arial"/>
              </a:rPr>
              <a:t>Chedworth</a:t>
            </a:r>
            <a:r>
              <a:rPr lang="en-US" sz="1200" dirty="0">
                <a:solidFill>
                  <a:schemeClr val="tx1">
                    <a:lumMod val="75000"/>
                    <a:lumOff val="25000"/>
                  </a:schemeClr>
                </a:solidFill>
                <a:latin typeface="Arial"/>
                <a:cs typeface="Arial"/>
              </a:rPr>
              <a:t> Parish were important to them.</a:t>
            </a:r>
          </a:p>
          <a:p>
            <a:pPr marL="171450" indent="-171450" algn="just">
              <a:buFontTx/>
              <a:buChar char="-"/>
            </a:pPr>
            <a:r>
              <a:rPr lang="en-US" sz="1200" dirty="0">
                <a:solidFill>
                  <a:schemeClr val="tx1">
                    <a:lumMod val="75000"/>
                    <a:lumOff val="25000"/>
                  </a:schemeClr>
                </a:solidFill>
                <a:latin typeface="Arial"/>
                <a:cs typeface="Arial"/>
              </a:rPr>
              <a:t>6 % stated that the views of the open fields towards </a:t>
            </a:r>
            <a:r>
              <a:rPr lang="en-US" sz="1200" dirty="0" err="1">
                <a:solidFill>
                  <a:schemeClr val="tx1">
                    <a:lumMod val="75000"/>
                    <a:lumOff val="25000"/>
                  </a:schemeClr>
                </a:solidFill>
                <a:latin typeface="Arial"/>
                <a:cs typeface="Arial"/>
              </a:rPr>
              <a:t>Cirencester</a:t>
            </a:r>
            <a:r>
              <a:rPr lang="en-US" sz="1200" dirty="0">
                <a:solidFill>
                  <a:schemeClr val="tx1">
                    <a:lumMod val="75000"/>
                    <a:lumOff val="25000"/>
                  </a:schemeClr>
                </a:solidFill>
                <a:latin typeface="Arial"/>
                <a:cs typeface="Arial"/>
              </a:rPr>
              <a:t> from the other side of Fields Road was important to them.</a:t>
            </a:r>
          </a:p>
          <a:p>
            <a:pPr marL="171450" indent="-171450" algn="just">
              <a:buFontTx/>
              <a:buChar char="-"/>
            </a:pPr>
            <a:r>
              <a:rPr lang="en-US" sz="1200" dirty="0">
                <a:solidFill>
                  <a:schemeClr val="tx1">
                    <a:lumMod val="75000"/>
                    <a:lumOff val="25000"/>
                  </a:schemeClr>
                </a:solidFill>
                <a:latin typeface="Arial"/>
                <a:cs typeface="Arial"/>
              </a:rPr>
              <a:t>4% stated that the views from Horse’s Ash Lane were particularly important</a:t>
            </a:r>
          </a:p>
          <a:p>
            <a:pPr marL="171450" indent="-171450" algn="just">
              <a:buFontTx/>
              <a:buChar char="-"/>
            </a:pPr>
            <a:r>
              <a:rPr lang="en-US" sz="1200" dirty="0">
                <a:solidFill>
                  <a:schemeClr val="tx1">
                    <a:lumMod val="75000"/>
                    <a:lumOff val="25000"/>
                  </a:schemeClr>
                </a:solidFill>
                <a:latin typeface="Arial"/>
                <a:cs typeface="Arial"/>
              </a:rPr>
              <a:t>2 % stated that it was the open spaces between existing houses that were particularly important.</a:t>
            </a:r>
          </a:p>
          <a:p>
            <a:pPr algn="just"/>
            <a:endParaRPr lang="en-US" sz="1200" dirty="0">
              <a:solidFill>
                <a:schemeClr val="tx1">
                  <a:lumMod val="75000"/>
                  <a:lumOff val="25000"/>
                </a:schemeClr>
              </a:solidFill>
              <a:latin typeface="Arial"/>
              <a:cs typeface="Arial"/>
            </a:endParaRPr>
          </a:p>
          <a:p>
            <a:pPr marL="171450" indent="-171450">
              <a:buFontTx/>
              <a:buChar char="-"/>
            </a:pPr>
            <a:r>
              <a:rPr lang="en-US" sz="1200" dirty="0">
                <a:latin typeface="Arial"/>
                <a:cs typeface="Arial"/>
              </a:rPr>
              <a:t>Others stated: “Any green space with no ugly housing”, “The fact I can look out of my windows and can see fields”,  “The views looking North along the valley road, especially the gaps and open spaces between the existing houses.”</a:t>
            </a:r>
          </a:p>
          <a:p>
            <a:pPr algn="ctr"/>
            <a:endParaRPr lang="en-US" sz="900" b="1" dirty="0">
              <a:solidFill>
                <a:srgbClr val="FF0000"/>
              </a:solidFill>
              <a:latin typeface="Arial"/>
              <a:cs typeface="Arial"/>
            </a:endParaRPr>
          </a:p>
          <a:p>
            <a:pPr algn="ctr"/>
            <a:r>
              <a:rPr lang="en-US" sz="900" b="1" dirty="0">
                <a:solidFill>
                  <a:srgbClr val="FF0000"/>
                </a:solidFill>
                <a:latin typeface="Arial"/>
                <a:cs typeface="Arial"/>
              </a:rPr>
              <a:t>The verbatim answers of all respondents may be found on the </a:t>
            </a:r>
            <a:r>
              <a:rPr lang="en-US" sz="900" b="1" dirty="0" err="1">
                <a:solidFill>
                  <a:srgbClr val="FF0000"/>
                </a:solidFill>
                <a:latin typeface="Arial"/>
                <a:cs typeface="Arial"/>
              </a:rPr>
              <a:t>Neighbourhood</a:t>
            </a:r>
            <a:r>
              <a:rPr lang="en-US" sz="900" b="1" dirty="0">
                <a:solidFill>
                  <a:srgbClr val="FF0000"/>
                </a:solidFill>
                <a:latin typeface="Arial"/>
                <a:cs typeface="Arial"/>
              </a:rPr>
              <a:t> Plan page of the village and Parish Council website</a:t>
            </a:r>
          </a:p>
          <a:p>
            <a:pPr algn="ctr"/>
            <a:r>
              <a:rPr lang="en-US" sz="900" b="1" dirty="0">
                <a:solidFill>
                  <a:srgbClr val="FF0000"/>
                </a:solidFill>
                <a:latin typeface="Arial"/>
                <a:cs typeface="Arial"/>
              </a:rPr>
              <a:t>in the document “First Consultation Questionnaire Raw Data”</a:t>
            </a:r>
          </a:p>
          <a:p>
            <a:r>
              <a:rPr lang="en-US" sz="1200" dirty="0">
                <a:latin typeface="Arial"/>
                <a:cs typeface="Arial"/>
              </a:rPr>
              <a:t> </a:t>
            </a:r>
          </a:p>
          <a:p>
            <a:endParaRPr lang="en-US" dirty="0"/>
          </a:p>
        </p:txBody>
      </p:sp>
    </p:spTree>
    <p:extLst>
      <p:ext uri="{BB962C8B-B14F-4D97-AF65-F5344CB8AC3E}">
        <p14:creationId xmlns:p14="http://schemas.microsoft.com/office/powerpoint/2010/main" val="29090558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503B-D725-ED4B-B213-F5C937F26003}"/>
              </a:ext>
            </a:extLst>
          </p:cNvPr>
          <p:cNvSpPr>
            <a:spLocks noGrp="1"/>
          </p:cNvSpPr>
          <p:nvPr>
            <p:ph type="title"/>
          </p:nvPr>
        </p:nvSpPr>
        <p:spPr>
          <a:xfrm>
            <a:off x="137476" y="197105"/>
            <a:ext cx="8229600" cy="391272"/>
          </a:xfrm>
        </p:spPr>
        <p:txBody>
          <a:bodyPr>
            <a:normAutofit/>
          </a:bodyPr>
          <a:lstStyle/>
          <a:p>
            <a:r>
              <a:rPr lang="en-GB" sz="1400"/>
              <a:t>Community Orchard/ Allotments/ Community Garden</a:t>
            </a:r>
            <a:r>
              <a:rPr lang="en-US" sz="1400"/>
              <a:t>?</a:t>
            </a:r>
          </a:p>
        </p:txBody>
      </p:sp>
      <p:sp>
        <p:nvSpPr>
          <p:cNvPr id="3" name="Slide Number Placeholder 2">
            <a:extLst>
              <a:ext uri="{FF2B5EF4-FFF2-40B4-BE49-F238E27FC236}">
                <a16:creationId xmlns:a16="http://schemas.microsoft.com/office/drawing/2014/main" id="{91BD5FFE-29AD-A542-9237-7FCF4593D8BE}"/>
              </a:ext>
            </a:extLst>
          </p:cNvPr>
          <p:cNvSpPr>
            <a:spLocks noGrp="1"/>
          </p:cNvSpPr>
          <p:nvPr>
            <p:ph type="sldNum" sz="quarter" idx="10"/>
          </p:nvPr>
        </p:nvSpPr>
        <p:spPr/>
        <p:txBody>
          <a:bodyPr/>
          <a:lstStyle/>
          <a:p>
            <a:fld id="{A88B48FB-E956-2048-9E74-C69E7CAA26CC}" type="slidenum">
              <a:rPr lang="en-US" smtClean="0"/>
              <a:pPr/>
              <a:t>64</a:t>
            </a:fld>
            <a:endParaRPr lang="en-US"/>
          </a:p>
        </p:txBody>
      </p:sp>
      <p:sp>
        <p:nvSpPr>
          <p:cNvPr id="10" name="Text Placeholder 3">
            <a:extLst>
              <a:ext uri="{FF2B5EF4-FFF2-40B4-BE49-F238E27FC236}">
                <a16:creationId xmlns:a16="http://schemas.microsoft.com/office/drawing/2014/main" id="{1163B8EF-9DDE-5A4B-9FB7-04A12BEB9917}"/>
              </a:ext>
            </a:extLst>
          </p:cNvPr>
          <p:cNvSpPr txBox="1">
            <a:spLocks/>
          </p:cNvSpPr>
          <p:nvPr/>
        </p:nvSpPr>
        <p:spPr>
          <a:xfrm>
            <a:off x="129424" y="724653"/>
            <a:ext cx="3887787" cy="391271"/>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Answered: 133 (96%)</a:t>
            </a:r>
          </a:p>
          <a:p>
            <a:r>
              <a:rPr lang="en-US"/>
              <a:t>Skipped: 6 (4%)</a:t>
            </a:r>
          </a:p>
          <a:p>
            <a:endParaRPr lang="en-US"/>
          </a:p>
        </p:txBody>
      </p:sp>
      <p:sp>
        <p:nvSpPr>
          <p:cNvPr id="15" name="TextBox 14">
            <a:extLst>
              <a:ext uri="{FF2B5EF4-FFF2-40B4-BE49-F238E27FC236}">
                <a16:creationId xmlns:a16="http://schemas.microsoft.com/office/drawing/2014/main" id="{ED6CF92C-19FD-7E4A-880F-F067FBC19554}"/>
              </a:ext>
            </a:extLst>
          </p:cNvPr>
          <p:cNvSpPr txBox="1"/>
          <p:nvPr/>
        </p:nvSpPr>
        <p:spPr>
          <a:xfrm>
            <a:off x="0" y="4858881"/>
            <a:ext cx="304819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5" name="Table 4">
            <a:extLst>
              <a:ext uri="{FF2B5EF4-FFF2-40B4-BE49-F238E27FC236}">
                <a16:creationId xmlns:a16="http://schemas.microsoft.com/office/drawing/2014/main" id="{E60117E8-598B-8C4B-B801-7709FC75F0D6}"/>
              </a:ext>
            </a:extLst>
          </p:cNvPr>
          <p:cNvGraphicFramePr>
            <a:graphicFrameLocks noGrp="1"/>
          </p:cNvGraphicFramePr>
          <p:nvPr>
            <p:extLst>
              <p:ext uri="{D42A27DB-BD31-4B8C-83A1-F6EECF244321}">
                <p14:modId xmlns:p14="http://schemas.microsoft.com/office/powerpoint/2010/main" val="4181241822"/>
              </p:ext>
            </p:extLst>
          </p:nvPr>
        </p:nvGraphicFramePr>
        <p:xfrm>
          <a:off x="1181936" y="1643472"/>
          <a:ext cx="6096000" cy="1472071"/>
        </p:xfrm>
        <a:graphic>
          <a:graphicData uri="http://schemas.openxmlformats.org/drawingml/2006/table">
            <a:tbl>
              <a:tblPr firstRow="1" bandRow="1">
                <a:tableStyleId>{5C22544A-7EE6-4342-B048-85BDC9FD1C3A}</a:tableStyleId>
              </a:tblPr>
              <a:tblGrid>
                <a:gridCol w="2789989">
                  <a:extLst>
                    <a:ext uri="{9D8B030D-6E8A-4147-A177-3AD203B41FA5}">
                      <a16:colId xmlns:a16="http://schemas.microsoft.com/office/drawing/2014/main" val="3673948483"/>
                    </a:ext>
                  </a:extLst>
                </a:gridCol>
                <a:gridCol w="871538">
                  <a:extLst>
                    <a:ext uri="{9D8B030D-6E8A-4147-A177-3AD203B41FA5}">
                      <a16:colId xmlns:a16="http://schemas.microsoft.com/office/drawing/2014/main" val="2167266737"/>
                    </a:ext>
                  </a:extLst>
                </a:gridCol>
                <a:gridCol w="800100">
                  <a:extLst>
                    <a:ext uri="{9D8B030D-6E8A-4147-A177-3AD203B41FA5}">
                      <a16:colId xmlns:a16="http://schemas.microsoft.com/office/drawing/2014/main" val="3196288740"/>
                    </a:ext>
                  </a:extLst>
                </a:gridCol>
                <a:gridCol w="828675">
                  <a:extLst>
                    <a:ext uri="{9D8B030D-6E8A-4147-A177-3AD203B41FA5}">
                      <a16:colId xmlns:a16="http://schemas.microsoft.com/office/drawing/2014/main" val="3709670999"/>
                    </a:ext>
                  </a:extLst>
                </a:gridCol>
                <a:gridCol w="805698">
                  <a:extLst>
                    <a:ext uri="{9D8B030D-6E8A-4147-A177-3AD203B41FA5}">
                      <a16:colId xmlns:a16="http://schemas.microsoft.com/office/drawing/2014/main" val="440345500"/>
                    </a:ext>
                  </a:extLst>
                </a:gridCol>
              </a:tblGrid>
              <a:tr h="359551">
                <a:tc>
                  <a:txBody>
                    <a:bodyPr/>
                    <a:lstStyle/>
                    <a:p>
                      <a:pPr algn="l" fontAlgn="b"/>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Yes</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No</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Yes (%)</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No (%)</a:t>
                      </a:r>
                    </a:p>
                  </a:txBody>
                  <a:tcPr marL="9525" marR="9525" marT="9525" marB="0" anchor="b"/>
                </a:tc>
                <a:extLst>
                  <a:ext uri="{0D108BD9-81ED-4DB2-BD59-A6C34878D82A}">
                    <a16:rowId xmlns:a16="http://schemas.microsoft.com/office/drawing/2014/main" val="3366462934"/>
                  </a:ext>
                </a:extLst>
              </a:tr>
              <a:tr h="370840">
                <a:tc>
                  <a:txBody>
                    <a:bodyPr/>
                    <a:lstStyle/>
                    <a:p>
                      <a:pPr algn="l" fontAlgn="b"/>
                      <a:r>
                        <a:rPr lang="en-GB" sz="1200" b="0" i="0" u="none" strike="noStrike">
                          <a:solidFill>
                            <a:srgbClr val="000000"/>
                          </a:solidFill>
                          <a:effectLst/>
                          <a:latin typeface="Calibri" panose="020F0502020204030204" pitchFamily="34" charset="0"/>
                        </a:rPr>
                        <a:t>Would you like an allotment?</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22</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111</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16%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80%</a:t>
                      </a:r>
                    </a:p>
                  </a:txBody>
                  <a:tcPr marL="9525" marR="9525" marT="9525" marB="0" anchor="b"/>
                </a:tc>
                <a:extLst>
                  <a:ext uri="{0D108BD9-81ED-4DB2-BD59-A6C34878D82A}">
                    <a16:rowId xmlns:a16="http://schemas.microsoft.com/office/drawing/2014/main" val="2232561458"/>
                  </a:ext>
                </a:extLst>
              </a:tr>
              <a:tr h="370840">
                <a:tc>
                  <a:txBody>
                    <a:bodyPr/>
                    <a:lstStyle/>
                    <a:p>
                      <a:pPr algn="l" fontAlgn="b"/>
                      <a:r>
                        <a:rPr lang="en-GB" sz="1200" b="0" i="0" u="none" strike="noStrike">
                          <a:solidFill>
                            <a:srgbClr val="000000"/>
                          </a:solidFill>
                          <a:effectLst/>
                          <a:latin typeface="Calibri" panose="020F0502020204030204" pitchFamily="34" charset="0"/>
                        </a:rPr>
                        <a:t>Would you like a community garden?</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38</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95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27%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68%</a:t>
                      </a:r>
                    </a:p>
                  </a:txBody>
                  <a:tcPr marL="9525" marR="9525" marT="9525" marB="0" anchor="b"/>
                </a:tc>
                <a:extLst>
                  <a:ext uri="{0D108BD9-81ED-4DB2-BD59-A6C34878D82A}">
                    <a16:rowId xmlns:a16="http://schemas.microsoft.com/office/drawing/2014/main" val="3882721782"/>
                  </a:ext>
                </a:extLst>
              </a:tr>
              <a:tr h="370840">
                <a:tc>
                  <a:txBody>
                    <a:bodyPr/>
                    <a:lstStyle/>
                    <a:p>
                      <a:pPr algn="l" fontAlgn="b"/>
                      <a:r>
                        <a:rPr lang="en-GB" sz="1200" b="0" i="0" u="none" strike="noStrike">
                          <a:solidFill>
                            <a:srgbClr val="000000"/>
                          </a:solidFill>
                          <a:effectLst/>
                          <a:latin typeface="Calibri" panose="020F0502020204030204" pitchFamily="34" charset="0"/>
                        </a:rPr>
                        <a:t>Would you like a community orchard?</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77</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56</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55%</a:t>
                      </a:r>
                    </a:p>
                  </a:txBody>
                  <a:tcPr marL="9525" marR="9525" marT="9525" marB="0" anchor="b"/>
                </a:tc>
                <a:tc>
                  <a:txBody>
                    <a:bodyPr/>
                    <a:lstStyle/>
                    <a:p>
                      <a:pPr algn="r" fontAlgn="b"/>
                      <a:r>
                        <a:rPr lang="en-GB" sz="1200" b="0" i="0" u="none" strike="noStrike">
                          <a:solidFill>
                            <a:srgbClr val="000000"/>
                          </a:solidFill>
                          <a:effectLst/>
                          <a:latin typeface="Calibri" panose="020F0502020204030204" pitchFamily="34" charset="0"/>
                        </a:rPr>
                        <a:t>40%</a:t>
                      </a:r>
                    </a:p>
                  </a:txBody>
                  <a:tcPr marL="9525" marR="9525" marT="9525" marB="0" anchor="b"/>
                </a:tc>
                <a:extLst>
                  <a:ext uri="{0D108BD9-81ED-4DB2-BD59-A6C34878D82A}">
                    <a16:rowId xmlns:a16="http://schemas.microsoft.com/office/drawing/2014/main" val="2918871813"/>
                  </a:ext>
                </a:extLst>
              </a:tr>
            </a:tbl>
          </a:graphicData>
        </a:graphic>
      </p:graphicFrame>
    </p:spTree>
    <p:extLst>
      <p:ext uri="{BB962C8B-B14F-4D97-AF65-F5344CB8AC3E}">
        <p14:creationId xmlns:p14="http://schemas.microsoft.com/office/powerpoint/2010/main" val="24975150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005778"/>
            <a:ext cx="5661618" cy="1131943"/>
          </a:xfrm>
        </p:spPr>
        <p:txBody>
          <a:bodyPr anchor="t">
            <a:normAutofit fontScale="92500"/>
          </a:bodyPr>
          <a:lstStyle/>
          <a:p>
            <a:r>
              <a:rPr lang="en-GB" sz="2200"/>
              <a:t>Section 10</a:t>
            </a:r>
          </a:p>
          <a:p>
            <a:r>
              <a:rPr lang="en-GB"/>
              <a:t>HISTORY AND ECOLOGY</a:t>
            </a:r>
            <a:endParaRPr/>
          </a:p>
        </p:txBody>
      </p:sp>
      <p:sp>
        <p:nvSpPr>
          <p:cNvPr id="7" name="Text Placeholder 6"/>
          <p:cNvSpPr>
            <a:spLocks noGrp="1"/>
          </p:cNvSpPr>
          <p:nvPr>
            <p:ph type="body" sz="quarter" idx="12"/>
          </p:nvPr>
        </p:nvSpPr>
        <p:spPr>
          <a:xfrm>
            <a:off x="-4076530" y="564650"/>
            <a:ext cx="2938463" cy="385762"/>
          </a:xfrm>
        </p:spPr>
        <p:txBody>
          <a:bodyPr/>
          <a:lstStyle/>
          <a:p>
            <a:endParaRPr lang="en-US"/>
          </a:p>
        </p:txBody>
      </p:sp>
      <p:sp>
        <p:nvSpPr>
          <p:cNvPr id="13" name="Title 2"/>
          <p:cNvSpPr txBox="1">
            <a:spLocks/>
          </p:cNvSpPr>
          <p:nvPr/>
        </p:nvSpPr>
        <p:spPr>
          <a:xfrm>
            <a:off x="383494" y="3168315"/>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is-IS" sz="3600" b="1" i="0" u="none" strike="noStrike" kern="1200" cap="none" spc="0" normalizeH="0" baseline="0" noProof="0">
              <a:ln>
                <a:noFill/>
              </a:ln>
              <a:solidFill>
                <a:schemeClr val="bg1"/>
              </a:solidFill>
              <a:effectLst/>
              <a:uLnTx/>
              <a:uFillTx/>
              <a:latin typeface="Arial"/>
              <a:ea typeface="+mj-ea"/>
              <a:cs typeface="Arial"/>
            </a:endParaRPr>
          </a:p>
        </p:txBody>
      </p:sp>
      <p:sp>
        <p:nvSpPr>
          <p:cNvPr id="14" name="Text Placeholder 3"/>
          <p:cNvSpPr txBox="1">
            <a:spLocks/>
          </p:cNvSpPr>
          <p:nvPr/>
        </p:nvSpPr>
        <p:spPr>
          <a:xfrm>
            <a:off x="256495" y="3917916"/>
            <a:ext cx="3859212" cy="280987"/>
          </a:xfrm>
          <a:prstGeom prst="rect">
            <a:avLst/>
          </a:prstGeom>
        </p:spPr>
        <p:txBody>
          <a:bodyPr vert="horz" lIns="0" tIns="45720" rIns="91440" bIns="45720" rtlCol="0">
            <a:noAutofit/>
          </a:bodyPr>
          <a:lst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4763" indent="0" algn="l" defTabSz="457200" rtl="0" eaLnBrk="1" latinLnBrk="0" hangingPunct="1">
              <a:spcBef>
                <a:spcPct val="20000"/>
              </a:spcBef>
              <a:buFont typeface="Arial"/>
              <a:buNone/>
              <a:defRPr sz="160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1" i="0" u="none" strike="noStrike" kern="1200" cap="none" spc="0" normalizeH="0" baseline="0" noProof="0">
              <a:ln>
                <a:noFill/>
              </a:ln>
              <a:solidFill>
                <a:srgbClr val="FFFFFF"/>
              </a:solidFill>
              <a:effectLst/>
              <a:uLnTx/>
              <a:uFillTx/>
              <a:latin typeface="Arial"/>
              <a:ea typeface="+mn-ea"/>
              <a:cs typeface="Arial"/>
            </a:endParaRPr>
          </a:p>
        </p:txBody>
      </p:sp>
      <p:sp>
        <p:nvSpPr>
          <p:cNvPr id="9" name="Rectangle 8"/>
          <p:cNvSpPr/>
          <p:nvPr/>
        </p:nvSpPr>
        <p:spPr>
          <a:xfrm>
            <a:off x="186266" y="241484"/>
            <a:ext cx="5587912" cy="369332"/>
          </a:xfrm>
          <a:prstGeom prst="rect">
            <a:avLst/>
          </a:prstGeom>
        </p:spPr>
        <p:txBody>
          <a:bodyPr wrap="square">
            <a:spAutoFit/>
          </a:bodyPr>
          <a:lstStyle/>
          <a:p>
            <a:r>
              <a:rPr lang="en-US">
                <a:solidFill>
                  <a:schemeClr val="bg1"/>
                </a:solidFill>
              </a:rPr>
              <a:t>CHEDWORTH PARISH QUESTIONNAIRE</a:t>
            </a:r>
          </a:p>
        </p:txBody>
      </p:sp>
    </p:spTree>
    <p:extLst>
      <p:ext uri="{BB962C8B-B14F-4D97-AF65-F5344CB8AC3E}">
        <p14:creationId xmlns:p14="http://schemas.microsoft.com/office/powerpoint/2010/main" val="2352217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158969"/>
            <a:ext cx="8877975" cy="391272"/>
          </a:xfrm>
        </p:spPr>
        <p:txBody>
          <a:bodyPr>
            <a:normAutofit/>
          </a:bodyPr>
          <a:lstStyle/>
          <a:p>
            <a:r>
              <a:rPr lang="en-GB" sz="1400"/>
              <a:t>How do you feel about our historical past being preserved for future generations?</a:t>
            </a:r>
            <a:endParaRPr sz="1400"/>
          </a:p>
        </p:txBody>
      </p:sp>
      <p:sp>
        <p:nvSpPr>
          <p:cNvPr id="3" name="Content Placeholder 2"/>
          <p:cNvSpPr>
            <a:spLocks noGrp="1"/>
          </p:cNvSpPr>
          <p:nvPr>
            <p:ph idx="1"/>
          </p:nvPr>
        </p:nvSpPr>
        <p:spPr>
          <a:xfrm>
            <a:off x="115136" y="736649"/>
            <a:ext cx="5332506" cy="338618"/>
          </a:xfrm>
        </p:spPr>
        <p:txBody>
          <a:bodyPr>
            <a:normAutofit fontScale="92500" lnSpcReduction="20000"/>
          </a:bodyPr>
          <a:lstStyle/>
          <a:p>
            <a:r>
              <a:t>Answered: 1</a:t>
            </a:r>
            <a:r>
              <a:rPr lang="en-GB"/>
              <a:t>38 (99%)</a:t>
            </a:r>
            <a:r>
              <a:t>  </a:t>
            </a:r>
            <a:endParaRPr lang="en-GB"/>
          </a:p>
          <a:p>
            <a:r>
              <a:rPr lang="en-GB"/>
              <a:t>Skipped: 1 (1%)</a:t>
            </a:r>
          </a:p>
        </p:txBody>
      </p:sp>
      <p:sp>
        <p:nvSpPr>
          <p:cNvPr id="5" name="Slide Number Placeholder 4"/>
          <p:cNvSpPr>
            <a:spLocks noGrp="1"/>
          </p:cNvSpPr>
          <p:nvPr>
            <p:ph type="sldNum" sz="quarter" idx="12"/>
          </p:nvPr>
        </p:nvSpPr>
        <p:spPr/>
        <p:txBody>
          <a:bodyPr/>
          <a:lstStyle/>
          <a:p>
            <a:fld id="{A88B48FB-E956-2048-9E74-C69E7CAA26CC}" type="slidenum">
              <a:rPr lang="en-US" smtClean="0"/>
              <a:t>66</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E19C739B-D2D2-D044-B711-F17F5FB20656}"/>
              </a:ext>
            </a:extLst>
          </p:cNvPr>
          <p:cNvGraphicFramePr>
            <a:graphicFrameLocks noGrp="1"/>
          </p:cNvGraphicFramePr>
          <p:nvPr>
            <p:extLst>
              <p:ext uri="{D42A27DB-BD31-4B8C-83A1-F6EECF244321}">
                <p14:modId xmlns:p14="http://schemas.microsoft.com/office/powerpoint/2010/main" val="382012990"/>
              </p:ext>
            </p:extLst>
          </p:nvPr>
        </p:nvGraphicFramePr>
        <p:xfrm>
          <a:off x="400049" y="1341474"/>
          <a:ext cx="3614001" cy="1934940"/>
        </p:xfrm>
        <a:graphic>
          <a:graphicData uri="http://schemas.openxmlformats.org/drawingml/2006/table">
            <a:tbl>
              <a:tblPr firstRow="1" bandRow="1">
                <a:tableStyleId>{C4B1156A-380E-4F78-BDF5-A606A8083BF9}</a:tableStyleId>
              </a:tblPr>
              <a:tblGrid>
                <a:gridCol w="1826820">
                  <a:extLst>
                    <a:ext uri="{9D8B030D-6E8A-4147-A177-3AD203B41FA5}">
                      <a16:colId xmlns:a16="http://schemas.microsoft.com/office/drawing/2014/main" val="1645082062"/>
                    </a:ext>
                  </a:extLst>
                </a:gridCol>
                <a:gridCol w="1231640">
                  <a:extLst>
                    <a:ext uri="{9D8B030D-6E8A-4147-A177-3AD203B41FA5}">
                      <a16:colId xmlns:a16="http://schemas.microsoft.com/office/drawing/2014/main" val="2583897800"/>
                    </a:ext>
                  </a:extLst>
                </a:gridCol>
                <a:gridCol w="555541">
                  <a:extLst>
                    <a:ext uri="{9D8B030D-6E8A-4147-A177-3AD203B41FA5}">
                      <a16:colId xmlns:a16="http://schemas.microsoft.com/office/drawing/2014/main" val="3159019683"/>
                    </a:ext>
                  </a:extLst>
                </a:gridCol>
              </a:tblGrid>
              <a:tr h="413944">
                <a:tc>
                  <a:txBody>
                    <a:bodyPr/>
                    <a:lstStyle/>
                    <a:p>
                      <a:pPr algn="l" fontAlgn="b"/>
                      <a:r>
                        <a:rPr lang="en-GB" sz="1200" b="0" u="none" strike="noStrike">
                          <a:effectLst/>
                        </a:rPr>
                        <a:t>Not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0002242"/>
                  </a:ext>
                </a:extLst>
              </a:tr>
              <a:tr h="413944">
                <a:tc>
                  <a:txBody>
                    <a:bodyPr/>
                    <a:lstStyle/>
                    <a:p>
                      <a:pPr algn="l" fontAlgn="b"/>
                      <a:r>
                        <a:rPr lang="en-GB" sz="1200" u="none" strike="noStrike">
                          <a:effectLst/>
                        </a:rPr>
                        <a:t>Fairly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0523518"/>
                  </a:ext>
                </a:extLst>
              </a:tr>
              <a:tr h="413944">
                <a:tc>
                  <a:txBody>
                    <a:bodyPr/>
                    <a:lstStyle/>
                    <a:p>
                      <a:pPr algn="l" fontAlgn="b"/>
                      <a:r>
                        <a:rPr lang="en-GB" sz="1200" u="none" strike="noStrike">
                          <a:effectLst/>
                        </a:rPr>
                        <a:t>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3268266"/>
                  </a:ext>
                </a:extLst>
              </a:tr>
              <a:tr h="279164">
                <a:tc>
                  <a:txBody>
                    <a:bodyPr/>
                    <a:lstStyle/>
                    <a:p>
                      <a:pPr algn="l" fontAlgn="b"/>
                      <a:r>
                        <a:rPr lang="en-GB" sz="1200" b="1" u="none" strike="noStrike">
                          <a:effectLst/>
                        </a:rPr>
                        <a:t>Very important </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49</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35%</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4904679"/>
                  </a:ext>
                </a:extLst>
              </a:tr>
              <a:tr h="413944">
                <a:tc>
                  <a:txBody>
                    <a:bodyPr/>
                    <a:lstStyle/>
                    <a:p>
                      <a:pPr algn="l" fontAlgn="b"/>
                      <a:r>
                        <a:rPr lang="en-GB" sz="1200" u="none" strike="noStrike">
                          <a:effectLst/>
                        </a:rPr>
                        <a:t>Not sure/don’t know</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2250615"/>
                  </a:ext>
                </a:extLst>
              </a:tr>
            </a:tbl>
          </a:graphicData>
        </a:graphic>
      </p:graphicFrame>
      <p:graphicFrame>
        <p:nvGraphicFramePr>
          <p:cNvPr id="10" name="Chart 9">
            <a:extLst>
              <a:ext uri="{FF2B5EF4-FFF2-40B4-BE49-F238E27FC236}">
                <a16:creationId xmlns:a16="http://schemas.microsoft.com/office/drawing/2014/main" id="{26AC7385-200A-A942-9A0B-543C862AF4E2}"/>
              </a:ext>
            </a:extLst>
          </p:cNvPr>
          <p:cNvGraphicFramePr>
            <a:graphicFrameLocks/>
          </p:cNvGraphicFramePr>
          <p:nvPr>
            <p:extLst>
              <p:ext uri="{D42A27DB-BD31-4B8C-83A1-F6EECF244321}">
                <p14:modId xmlns:p14="http://schemas.microsoft.com/office/powerpoint/2010/main" val="3236566796"/>
              </p:ext>
            </p:extLst>
          </p:nvPr>
        </p:nvGraphicFramePr>
        <p:xfrm>
          <a:off x="3785757" y="1341474"/>
          <a:ext cx="4566014" cy="20697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08664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259239"/>
            <a:ext cx="8877975" cy="391272"/>
          </a:xfrm>
        </p:spPr>
        <p:txBody>
          <a:bodyPr>
            <a:normAutofit/>
          </a:bodyPr>
          <a:lstStyle/>
          <a:p>
            <a:r>
              <a:rPr lang="en-GB" sz="1400"/>
              <a:t>Were you aware of the Conservation Areas within the Parish? </a:t>
            </a:r>
            <a:endParaRPr sz="1400"/>
          </a:p>
        </p:txBody>
      </p:sp>
      <p:sp>
        <p:nvSpPr>
          <p:cNvPr id="3" name="Content Placeholder 2"/>
          <p:cNvSpPr>
            <a:spLocks noGrp="1"/>
          </p:cNvSpPr>
          <p:nvPr>
            <p:ph idx="1"/>
          </p:nvPr>
        </p:nvSpPr>
        <p:spPr>
          <a:xfrm>
            <a:off x="115136" y="736649"/>
            <a:ext cx="5332506" cy="338618"/>
          </a:xfrm>
        </p:spPr>
        <p:txBody>
          <a:bodyPr>
            <a:normAutofit fontScale="92500" lnSpcReduction="20000"/>
          </a:bodyPr>
          <a:lstStyle/>
          <a:p>
            <a:r>
              <a:rPr lang="en-GB"/>
              <a:t>Answered: 138 (99%)  </a:t>
            </a:r>
          </a:p>
          <a:p>
            <a:r>
              <a:rPr lang="en-GB"/>
              <a:t>Skipped: 1 (1%)</a:t>
            </a:r>
          </a:p>
        </p:txBody>
      </p:sp>
      <p:sp>
        <p:nvSpPr>
          <p:cNvPr id="5" name="Slide Number Placeholder 4"/>
          <p:cNvSpPr>
            <a:spLocks noGrp="1"/>
          </p:cNvSpPr>
          <p:nvPr>
            <p:ph type="sldNum" sz="quarter" idx="12"/>
          </p:nvPr>
        </p:nvSpPr>
        <p:spPr/>
        <p:txBody>
          <a:bodyPr/>
          <a:lstStyle/>
          <a:p>
            <a:fld id="{A88B48FB-E956-2048-9E74-C69E7CAA26CC}" type="slidenum">
              <a:rPr lang="en-US" smtClean="0"/>
              <a:t>67</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3A5FB5FB-4382-F44E-87A8-935F93F7BAB8}"/>
              </a:ext>
            </a:extLst>
          </p:cNvPr>
          <p:cNvGraphicFramePr>
            <a:graphicFrameLocks noGrp="1"/>
          </p:cNvGraphicFramePr>
          <p:nvPr>
            <p:extLst>
              <p:ext uri="{D42A27DB-BD31-4B8C-83A1-F6EECF244321}">
                <p14:modId xmlns:p14="http://schemas.microsoft.com/office/powerpoint/2010/main" val="1107394670"/>
              </p:ext>
            </p:extLst>
          </p:nvPr>
        </p:nvGraphicFramePr>
        <p:xfrm>
          <a:off x="775251" y="1924374"/>
          <a:ext cx="2336249" cy="741680"/>
        </p:xfrm>
        <a:graphic>
          <a:graphicData uri="http://schemas.openxmlformats.org/drawingml/2006/table">
            <a:tbl>
              <a:tblPr firstRow="1" bandRow="1">
                <a:tableStyleId>{C4B1156A-380E-4F78-BDF5-A606A8083BF9}</a:tableStyleId>
              </a:tblPr>
              <a:tblGrid>
                <a:gridCol w="580084">
                  <a:extLst>
                    <a:ext uri="{9D8B030D-6E8A-4147-A177-3AD203B41FA5}">
                      <a16:colId xmlns:a16="http://schemas.microsoft.com/office/drawing/2014/main" val="2197373931"/>
                    </a:ext>
                  </a:extLst>
                </a:gridCol>
                <a:gridCol w="767753">
                  <a:extLst>
                    <a:ext uri="{9D8B030D-6E8A-4147-A177-3AD203B41FA5}">
                      <a16:colId xmlns:a16="http://schemas.microsoft.com/office/drawing/2014/main" val="1012529073"/>
                    </a:ext>
                  </a:extLst>
                </a:gridCol>
                <a:gridCol w="988412">
                  <a:extLst>
                    <a:ext uri="{9D8B030D-6E8A-4147-A177-3AD203B41FA5}">
                      <a16:colId xmlns:a16="http://schemas.microsoft.com/office/drawing/2014/main" val="3045141703"/>
                    </a:ext>
                  </a:extLst>
                </a:gridCol>
              </a:tblGrid>
              <a:tr h="370840">
                <a:tc>
                  <a:txBody>
                    <a:bodyPr/>
                    <a:lstStyle/>
                    <a:p>
                      <a:pPr algn="l" fontAlgn="b"/>
                      <a:r>
                        <a:rPr lang="en-GB" sz="1200" u="none" strike="noStrike">
                          <a:effectLst/>
                        </a:rPr>
                        <a:t>Yes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123</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88%</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8502610"/>
                  </a:ext>
                </a:extLst>
              </a:tr>
              <a:tr h="370840">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14566291"/>
                  </a:ext>
                </a:extLst>
              </a:tr>
            </a:tbl>
          </a:graphicData>
        </a:graphic>
      </p:graphicFrame>
      <p:graphicFrame>
        <p:nvGraphicFramePr>
          <p:cNvPr id="10" name="Chart 9">
            <a:extLst>
              <a:ext uri="{FF2B5EF4-FFF2-40B4-BE49-F238E27FC236}">
                <a16:creationId xmlns:a16="http://schemas.microsoft.com/office/drawing/2014/main" id="{3CE63F3D-3613-F848-9AA8-E6F089B29302}"/>
              </a:ext>
            </a:extLst>
          </p:cNvPr>
          <p:cNvGraphicFramePr>
            <a:graphicFrameLocks/>
          </p:cNvGraphicFramePr>
          <p:nvPr>
            <p:extLst>
              <p:ext uri="{D42A27DB-BD31-4B8C-83A1-F6EECF244321}">
                <p14:modId xmlns:p14="http://schemas.microsoft.com/office/powerpoint/2010/main" val="1404378730"/>
              </p:ext>
            </p:extLst>
          </p:nvPr>
        </p:nvGraphicFramePr>
        <p:xfrm>
          <a:off x="4393096" y="1308742"/>
          <a:ext cx="3512754" cy="28259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49839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166884"/>
            <a:ext cx="8877975" cy="391272"/>
          </a:xfrm>
        </p:spPr>
        <p:txBody>
          <a:bodyPr>
            <a:normAutofit/>
          </a:bodyPr>
          <a:lstStyle/>
          <a:p>
            <a:r>
              <a:rPr lang="en-GB" sz="1400"/>
              <a:t>Were you aware of the </a:t>
            </a:r>
            <a:r>
              <a:rPr lang="en-GB" sz="1400" err="1"/>
              <a:t>Chedworth</a:t>
            </a:r>
            <a:r>
              <a:rPr lang="en-GB" sz="1400"/>
              <a:t> Conservation Area Statement?</a:t>
            </a:r>
            <a:endParaRPr sz="1400"/>
          </a:p>
        </p:txBody>
      </p:sp>
      <p:sp>
        <p:nvSpPr>
          <p:cNvPr id="3" name="Content Placeholder 2"/>
          <p:cNvSpPr>
            <a:spLocks noGrp="1"/>
          </p:cNvSpPr>
          <p:nvPr>
            <p:ph idx="1"/>
          </p:nvPr>
        </p:nvSpPr>
        <p:spPr>
          <a:xfrm>
            <a:off x="115136" y="736649"/>
            <a:ext cx="5332506" cy="338618"/>
          </a:xfrm>
        </p:spPr>
        <p:txBody>
          <a:bodyPr>
            <a:normAutofit/>
          </a:bodyPr>
          <a:lstStyle/>
          <a:p>
            <a:r>
              <a:t>Answered: 1</a:t>
            </a:r>
            <a:r>
              <a:rPr lang="en-GB"/>
              <a:t>39 (100%)</a:t>
            </a:r>
            <a:r>
              <a:t>  </a:t>
            </a:r>
            <a:endParaRPr lang="en-GB"/>
          </a:p>
        </p:txBody>
      </p:sp>
      <p:sp>
        <p:nvSpPr>
          <p:cNvPr id="5" name="Slide Number Placeholder 4"/>
          <p:cNvSpPr>
            <a:spLocks noGrp="1"/>
          </p:cNvSpPr>
          <p:nvPr>
            <p:ph type="sldNum" sz="quarter" idx="12"/>
          </p:nvPr>
        </p:nvSpPr>
        <p:spPr/>
        <p:txBody>
          <a:bodyPr/>
          <a:lstStyle/>
          <a:p>
            <a:fld id="{A88B48FB-E956-2048-9E74-C69E7CAA26CC}" type="slidenum">
              <a:rPr lang="en-US" smtClean="0"/>
              <a:t>68</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8" name="Table 7">
            <a:extLst>
              <a:ext uri="{FF2B5EF4-FFF2-40B4-BE49-F238E27FC236}">
                <a16:creationId xmlns:a16="http://schemas.microsoft.com/office/drawing/2014/main" id="{C9545B76-FF15-A74A-9785-911CDAF339D7}"/>
              </a:ext>
            </a:extLst>
          </p:cNvPr>
          <p:cNvGraphicFramePr>
            <a:graphicFrameLocks noGrp="1"/>
          </p:cNvGraphicFramePr>
          <p:nvPr>
            <p:extLst>
              <p:ext uri="{D42A27DB-BD31-4B8C-83A1-F6EECF244321}">
                <p14:modId xmlns:p14="http://schemas.microsoft.com/office/powerpoint/2010/main" val="2887789335"/>
              </p:ext>
            </p:extLst>
          </p:nvPr>
        </p:nvGraphicFramePr>
        <p:xfrm>
          <a:off x="1073425" y="2053006"/>
          <a:ext cx="2246244" cy="1037487"/>
        </p:xfrm>
        <a:graphic>
          <a:graphicData uri="http://schemas.openxmlformats.org/drawingml/2006/table">
            <a:tbl>
              <a:tblPr firstRow="1" bandRow="1">
                <a:tableStyleId>{C4B1156A-380E-4F78-BDF5-A606A8083BF9}</a:tableStyleId>
              </a:tblPr>
              <a:tblGrid>
                <a:gridCol w="748748">
                  <a:extLst>
                    <a:ext uri="{9D8B030D-6E8A-4147-A177-3AD203B41FA5}">
                      <a16:colId xmlns:a16="http://schemas.microsoft.com/office/drawing/2014/main" val="2197373931"/>
                    </a:ext>
                  </a:extLst>
                </a:gridCol>
                <a:gridCol w="748748">
                  <a:extLst>
                    <a:ext uri="{9D8B030D-6E8A-4147-A177-3AD203B41FA5}">
                      <a16:colId xmlns:a16="http://schemas.microsoft.com/office/drawing/2014/main" val="1012529073"/>
                    </a:ext>
                  </a:extLst>
                </a:gridCol>
                <a:gridCol w="748748">
                  <a:extLst>
                    <a:ext uri="{9D8B030D-6E8A-4147-A177-3AD203B41FA5}">
                      <a16:colId xmlns:a16="http://schemas.microsoft.com/office/drawing/2014/main" val="3045141703"/>
                    </a:ext>
                  </a:extLst>
                </a:gridCol>
              </a:tblGrid>
              <a:tr h="539261">
                <a:tc>
                  <a:txBody>
                    <a:bodyPr/>
                    <a:lstStyle/>
                    <a:p>
                      <a:pPr algn="l" fontAlgn="b"/>
                      <a:r>
                        <a:rPr lang="en-GB" sz="1200" u="none" strike="noStrike">
                          <a:effectLst/>
                        </a:rPr>
                        <a:t>Yes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38502610"/>
                  </a:ext>
                </a:extLst>
              </a:tr>
              <a:tr h="498226">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14566291"/>
                  </a:ext>
                </a:extLst>
              </a:tr>
            </a:tbl>
          </a:graphicData>
        </a:graphic>
      </p:graphicFrame>
      <p:graphicFrame>
        <p:nvGraphicFramePr>
          <p:cNvPr id="10" name="Chart 9">
            <a:extLst>
              <a:ext uri="{FF2B5EF4-FFF2-40B4-BE49-F238E27FC236}">
                <a16:creationId xmlns:a16="http://schemas.microsoft.com/office/drawing/2014/main" id="{B4F1118A-0A01-4648-9E93-A4EAB324ED72}"/>
              </a:ext>
            </a:extLst>
          </p:cNvPr>
          <p:cNvGraphicFramePr>
            <a:graphicFrameLocks/>
          </p:cNvGraphicFramePr>
          <p:nvPr>
            <p:extLst>
              <p:ext uri="{D42A27DB-BD31-4B8C-83A1-F6EECF244321}">
                <p14:modId xmlns:p14="http://schemas.microsoft.com/office/powerpoint/2010/main" val="3726467965"/>
              </p:ext>
            </p:extLst>
          </p:nvPr>
        </p:nvGraphicFramePr>
        <p:xfrm>
          <a:off x="4015409" y="1637986"/>
          <a:ext cx="3577229" cy="24768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15250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33381"/>
            <a:ext cx="8877975" cy="391272"/>
          </a:xfrm>
        </p:spPr>
        <p:txBody>
          <a:bodyPr>
            <a:normAutofit/>
          </a:bodyPr>
          <a:lstStyle/>
          <a:p>
            <a:r>
              <a:rPr lang="en-GB" sz="1400"/>
              <a:t>Are you aware of planning restrictions within the Conservation Areas?</a:t>
            </a:r>
            <a:endParaRPr sz="1400"/>
          </a:p>
        </p:txBody>
      </p:sp>
      <p:sp>
        <p:nvSpPr>
          <p:cNvPr id="3" name="Content Placeholder 2"/>
          <p:cNvSpPr>
            <a:spLocks noGrp="1"/>
          </p:cNvSpPr>
          <p:nvPr>
            <p:ph idx="1"/>
          </p:nvPr>
        </p:nvSpPr>
        <p:spPr>
          <a:xfrm>
            <a:off x="115136" y="736649"/>
            <a:ext cx="5332506" cy="338618"/>
          </a:xfrm>
        </p:spPr>
        <p:txBody>
          <a:bodyPr>
            <a:normAutofit fontScale="85000" lnSpcReduction="20000"/>
          </a:bodyPr>
          <a:lstStyle/>
          <a:p>
            <a:r>
              <a:rPr lang="en-GB"/>
              <a:t>Answered: 138 (99%)  </a:t>
            </a:r>
          </a:p>
          <a:p>
            <a:r>
              <a:rPr lang="en-GB"/>
              <a:t>Skipped: 1 (1%)</a:t>
            </a:r>
            <a:r>
              <a:t>  </a:t>
            </a:r>
            <a:endParaRPr lang="en-GB"/>
          </a:p>
        </p:txBody>
      </p:sp>
      <p:sp>
        <p:nvSpPr>
          <p:cNvPr id="5" name="Slide Number Placeholder 4"/>
          <p:cNvSpPr>
            <a:spLocks noGrp="1"/>
          </p:cNvSpPr>
          <p:nvPr>
            <p:ph type="sldNum" sz="quarter" idx="12"/>
          </p:nvPr>
        </p:nvSpPr>
        <p:spPr/>
        <p:txBody>
          <a:bodyPr/>
          <a:lstStyle/>
          <a:p>
            <a:fld id="{A88B48FB-E956-2048-9E74-C69E7CAA26CC}" type="slidenum">
              <a:rPr lang="en-US" smtClean="0"/>
              <a:t>69</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A186DFFC-00D2-4743-AEC1-DFC0471999F9}"/>
              </a:ext>
            </a:extLst>
          </p:cNvPr>
          <p:cNvGraphicFramePr>
            <a:graphicFrameLocks noGrp="1"/>
          </p:cNvGraphicFramePr>
          <p:nvPr>
            <p:extLst>
              <p:ext uri="{D42A27DB-BD31-4B8C-83A1-F6EECF244321}">
                <p14:modId xmlns:p14="http://schemas.microsoft.com/office/powerpoint/2010/main" val="1092827108"/>
              </p:ext>
            </p:extLst>
          </p:nvPr>
        </p:nvGraphicFramePr>
        <p:xfrm>
          <a:off x="655983" y="1755331"/>
          <a:ext cx="2067434" cy="955602"/>
        </p:xfrm>
        <a:graphic>
          <a:graphicData uri="http://schemas.openxmlformats.org/drawingml/2006/table">
            <a:tbl>
              <a:tblPr firstRow="1" bandRow="1">
                <a:tableStyleId>{C4B1156A-380E-4F78-BDF5-A606A8083BF9}</a:tableStyleId>
              </a:tblPr>
              <a:tblGrid>
                <a:gridCol w="556591">
                  <a:extLst>
                    <a:ext uri="{9D8B030D-6E8A-4147-A177-3AD203B41FA5}">
                      <a16:colId xmlns:a16="http://schemas.microsoft.com/office/drawing/2014/main" val="2171737504"/>
                    </a:ext>
                  </a:extLst>
                </a:gridCol>
                <a:gridCol w="775252">
                  <a:extLst>
                    <a:ext uri="{9D8B030D-6E8A-4147-A177-3AD203B41FA5}">
                      <a16:colId xmlns:a16="http://schemas.microsoft.com/office/drawing/2014/main" val="261493675"/>
                    </a:ext>
                  </a:extLst>
                </a:gridCol>
                <a:gridCol w="735591">
                  <a:extLst>
                    <a:ext uri="{9D8B030D-6E8A-4147-A177-3AD203B41FA5}">
                      <a16:colId xmlns:a16="http://schemas.microsoft.com/office/drawing/2014/main" val="9273514"/>
                    </a:ext>
                  </a:extLst>
                </a:gridCol>
              </a:tblGrid>
              <a:tr h="477801">
                <a:tc>
                  <a:txBody>
                    <a:bodyPr/>
                    <a:lstStyle/>
                    <a:p>
                      <a:pPr algn="l"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9850169"/>
                  </a:ext>
                </a:extLst>
              </a:tr>
              <a:tr h="477801">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3820619"/>
                  </a:ext>
                </a:extLst>
              </a:tr>
            </a:tbl>
          </a:graphicData>
        </a:graphic>
      </p:graphicFrame>
      <p:graphicFrame>
        <p:nvGraphicFramePr>
          <p:cNvPr id="8" name="Chart 7">
            <a:extLst>
              <a:ext uri="{FF2B5EF4-FFF2-40B4-BE49-F238E27FC236}">
                <a16:creationId xmlns:a16="http://schemas.microsoft.com/office/drawing/2014/main" id="{FCD17354-8973-4348-9BBF-EDCD9D8FD135}"/>
              </a:ext>
            </a:extLst>
          </p:cNvPr>
          <p:cNvGraphicFramePr>
            <a:graphicFrameLocks/>
          </p:cNvGraphicFramePr>
          <p:nvPr>
            <p:extLst>
              <p:ext uri="{D42A27DB-BD31-4B8C-83A1-F6EECF244321}">
                <p14:modId xmlns:p14="http://schemas.microsoft.com/office/powerpoint/2010/main" val="3790690941"/>
              </p:ext>
            </p:extLst>
          </p:nvPr>
        </p:nvGraphicFramePr>
        <p:xfrm>
          <a:off x="4015410" y="1259277"/>
          <a:ext cx="4185090" cy="31475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391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400"/>
              <a:t>How many school age </a:t>
            </a:r>
            <a:r>
              <a:rPr lang="en-GB" sz="1400"/>
              <a:t>children </a:t>
            </a:r>
            <a:r>
              <a:rPr sz="1400"/>
              <a:t>are in the household?</a:t>
            </a:r>
          </a:p>
        </p:txBody>
      </p:sp>
      <p:sp>
        <p:nvSpPr>
          <p:cNvPr id="3" name="Content Placeholder 2"/>
          <p:cNvSpPr>
            <a:spLocks noGrp="1"/>
          </p:cNvSpPr>
          <p:nvPr>
            <p:ph idx="1"/>
          </p:nvPr>
        </p:nvSpPr>
        <p:spPr>
          <a:xfrm>
            <a:off x="115136" y="736648"/>
            <a:ext cx="5332506" cy="330151"/>
          </a:xfrm>
        </p:spPr>
        <p:txBody>
          <a:bodyPr>
            <a:normAutofit fontScale="77500" lnSpcReduction="20000"/>
          </a:bodyPr>
          <a:lstStyle/>
          <a:p>
            <a:r>
              <a:t>Answered: 12</a:t>
            </a:r>
            <a:r>
              <a:rPr lang="en-GB"/>
              <a:t>8 (92%)</a:t>
            </a:r>
            <a:r>
              <a:t>    </a:t>
            </a:r>
            <a:endParaRPr lang="en-GB"/>
          </a:p>
          <a:p>
            <a:r>
              <a:t>Skipped: </a:t>
            </a:r>
            <a:r>
              <a:rPr lang="en-GB"/>
              <a:t>11 (8%)</a:t>
            </a:r>
            <a:endParaRPr/>
          </a:p>
        </p:txBody>
      </p:sp>
      <p:sp>
        <p:nvSpPr>
          <p:cNvPr id="5" name="Slide Number Placeholder 4"/>
          <p:cNvSpPr>
            <a:spLocks noGrp="1"/>
          </p:cNvSpPr>
          <p:nvPr>
            <p:ph type="sldNum" sz="quarter" idx="12"/>
          </p:nvPr>
        </p:nvSpPr>
        <p:spPr/>
        <p:txBody>
          <a:bodyPr/>
          <a:lstStyle/>
          <a:p>
            <a:fld id="{A88B48FB-E956-2048-9E74-C69E7CAA26CC}" type="slidenum">
              <a:rPr lang="en-US" smtClean="0"/>
              <a:t>7</a:t>
            </a:fld>
            <a:endParaRPr lang="en-US"/>
          </a:p>
        </p:txBody>
      </p:sp>
      <p:sp>
        <p:nvSpPr>
          <p:cNvPr id="7" name="TextBox 6"/>
          <p:cNvSpPr txBox="1"/>
          <p:nvPr/>
        </p:nvSpPr>
        <p:spPr>
          <a:xfrm>
            <a:off x="0" y="4929989"/>
            <a:ext cx="3215894"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8" name="Chart 7">
            <a:extLst>
              <a:ext uri="{FF2B5EF4-FFF2-40B4-BE49-F238E27FC236}">
                <a16:creationId xmlns:a16="http://schemas.microsoft.com/office/drawing/2014/main" id="{38C5927D-7AF9-B841-96BE-B6A0B5B4132B}"/>
              </a:ext>
            </a:extLst>
          </p:cNvPr>
          <p:cNvGraphicFramePr>
            <a:graphicFrameLocks/>
          </p:cNvGraphicFramePr>
          <p:nvPr>
            <p:extLst>
              <p:ext uri="{D42A27DB-BD31-4B8C-83A1-F6EECF244321}">
                <p14:modId xmlns:p14="http://schemas.microsoft.com/office/powerpoint/2010/main" val="1125644842"/>
              </p:ext>
            </p:extLst>
          </p:nvPr>
        </p:nvGraphicFramePr>
        <p:xfrm>
          <a:off x="295863" y="1316814"/>
          <a:ext cx="4276137" cy="29252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a:extLst>
              <a:ext uri="{FF2B5EF4-FFF2-40B4-BE49-F238E27FC236}">
                <a16:creationId xmlns:a16="http://schemas.microsoft.com/office/drawing/2014/main" id="{17D7398B-F55D-E643-A11E-3F34B1DAD831}"/>
              </a:ext>
            </a:extLst>
          </p:cNvPr>
          <p:cNvGraphicFramePr>
            <a:graphicFrameLocks noGrp="1"/>
          </p:cNvGraphicFramePr>
          <p:nvPr>
            <p:extLst>
              <p:ext uri="{D42A27DB-BD31-4B8C-83A1-F6EECF244321}">
                <p14:modId xmlns:p14="http://schemas.microsoft.com/office/powerpoint/2010/main" val="3831327603"/>
              </p:ext>
            </p:extLst>
          </p:nvPr>
        </p:nvGraphicFramePr>
        <p:xfrm>
          <a:off x="4896622" y="1316814"/>
          <a:ext cx="3244003" cy="2774025"/>
        </p:xfrm>
        <a:graphic>
          <a:graphicData uri="http://schemas.openxmlformats.org/drawingml/2006/table">
            <a:tbl>
              <a:tblPr firstRow="1" bandRow="1">
                <a:tableStyleId>{C4B1156A-380E-4F78-BDF5-A606A8083BF9}</a:tableStyleId>
              </a:tblPr>
              <a:tblGrid>
                <a:gridCol w="1227087">
                  <a:extLst>
                    <a:ext uri="{9D8B030D-6E8A-4147-A177-3AD203B41FA5}">
                      <a16:colId xmlns:a16="http://schemas.microsoft.com/office/drawing/2014/main" val="116707519"/>
                    </a:ext>
                  </a:extLst>
                </a:gridCol>
                <a:gridCol w="867545">
                  <a:extLst>
                    <a:ext uri="{9D8B030D-6E8A-4147-A177-3AD203B41FA5}">
                      <a16:colId xmlns:a16="http://schemas.microsoft.com/office/drawing/2014/main" val="1954352349"/>
                    </a:ext>
                  </a:extLst>
                </a:gridCol>
                <a:gridCol w="1149371">
                  <a:extLst>
                    <a:ext uri="{9D8B030D-6E8A-4147-A177-3AD203B41FA5}">
                      <a16:colId xmlns:a16="http://schemas.microsoft.com/office/drawing/2014/main" val="2642112129"/>
                    </a:ext>
                  </a:extLst>
                </a:gridCol>
              </a:tblGrid>
              <a:tr h="554805">
                <a:tc>
                  <a:txBody>
                    <a:bodyPr/>
                    <a:lstStyle/>
                    <a:p>
                      <a:pPr algn="l" fontAlgn="b"/>
                      <a:r>
                        <a:rPr lang="en-GB" sz="1200" u="none" strike="noStrike">
                          <a:effectLst/>
                        </a:rPr>
                        <a:t>No children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9723042"/>
                  </a:ext>
                </a:extLst>
              </a:tr>
              <a:tr h="554805">
                <a:tc>
                  <a:txBody>
                    <a:bodyPr/>
                    <a:lstStyle/>
                    <a:p>
                      <a:pPr algn="l" fontAlgn="b"/>
                      <a:r>
                        <a:rPr lang="en-GB" sz="1200" u="none" strike="noStrike">
                          <a:effectLst/>
                        </a:rPr>
                        <a:t>One child</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4705513"/>
                  </a:ext>
                </a:extLst>
              </a:tr>
              <a:tr h="554805">
                <a:tc>
                  <a:txBody>
                    <a:bodyPr/>
                    <a:lstStyle/>
                    <a:p>
                      <a:pPr algn="l" fontAlgn="b"/>
                      <a:r>
                        <a:rPr lang="en-GB" sz="1200" u="none" strike="noStrike">
                          <a:effectLst/>
                        </a:rPr>
                        <a:t>Two children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9219716"/>
                  </a:ext>
                </a:extLst>
              </a:tr>
              <a:tr h="554805">
                <a:tc>
                  <a:txBody>
                    <a:bodyPr/>
                    <a:lstStyle/>
                    <a:p>
                      <a:pPr algn="l" fontAlgn="b"/>
                      <a:r>
                        <a:rPr lang="en-GB" sz="1200" u="none" strike="noStrike">
                          <a:effectLst/>
                        </a:rPr>
                        <a:t>Three children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0155175"/>
                  </a:ext>
                </a:extLst>
              </a:tr>
              <a:tr h="554805">
                <a:tc>
                  <a:txBody>
                    <a:bodyPr/>
                    <a:lstStyle/>
                    <a:p>
                      <a:pPr algn="l" fontAlgn="b"/>
                      <a:r>
                        <a:rPr lang="en-GB" sz="1200" u="none" strike="noStrike">
                          <a:effectLst/>
                        </a:rPr>
                        <a:t>Five children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55231586"/>
                  </a:ext>
                </a:extLst>
              </a:tr>
            </a:tbl>
          </a:graphicData>
        </a:graphic>
      </p:graphicFrame>
      <p:sp>
        <p:nvSpPr>
          <p:cNvPr id="10" name="TextBox 9">
            <a:extLst>
              <a:ext uri="{FF2B5EF4-FFF2-40B4-BE49-F238E27FC236}">
                <a16:creationId xmlns:a16="http://schemas.microsoft.com/office/drawing/2014/main" id="{5E72C9D7-419A-CC42-834F-9EDAC84F52C9}"/>
              </a:ext>
            </a:extLst>
          </p:cNvPr>
          <p:cNvSpPr txBox="1"/>
          <p:nvPr/>
        </p:nvSpPr>
        <p:spPr>
          <a:xfrm>
            <a:off x="275166" y="4432986"/>
            <a:ext cx="8288869" cy="230832"/>
          </a:xfrm>
          <a:prstGeom prst="rect">
            <a:avLst/>
          </a:prstGeom>
          <a:noFill/>
        </p:spPr>
        <p:txBody>
          <a:bodyPr wrap="square" rtlCol="0">
            <a:spAutoFit/>
          </a:bodyPr>
          <a:lstStyle/>
          <a:p>
            <a:pPr algn="ctr"/>
            <a:r>
              <a:rPr lang="en-US" sz="900" b="1">
                <a:solidFill>
                  <a:srgbClr val="FF0000"/>
                </a:solidFill>
                <a:latin typeface="Arial"/>
                <a:cs typeface="Arial"/>
              </a:rPr>
              <a:t>Chart and data table produced by Steering Group from analysis of responses to an open-ended question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200106"/>
            <a:ext cx="8877975" cy="391272"/>
          </a:xfrm>
        </p:spPr>
        <p:txBody>
          <a:bodyPr>
            <a:noAutofit/>
          </a:bodyPr>
          <a:lstStyle/>
          <a:p>
            <a:r>
              <a:rPr lang="en-GB" sz="1400"/>
              <a:t>Do you think there should be more information about the Conservation Areas within the Parish? </a:t>
            </a:r>
            <a:endParaRPr sz="1400"/>
          </a:p>
        </p:txBody>
      </p:sp>
      <p:sp>
        <p:nvSpPr>
          <p:cNvPr id="3" name="Content Placeholder 2"/>
          <p:cNvSpPr>
            <a:spLocks noGrp="1"/>
          </p:cNvSpPr>
          <p:nvPr>
            <p:ph idx="1"/>
          </p:nvPr>
        </p:nvSpPr>
        <p:spPr>
          <a:xfrm>
            <a:off x="115136" y="736649"/>
            <a:ext cx="5332506" cy="338618"/>
          </a:xfrm>
        </p:spPr>
        <p:txBody>
          <a:bodyPr>
            <a:normAutofit fontScale="92500" lnSpcReduction="20000"/>
          </a:bodyPr>
          <a:lstStyle/>
          <a:p>
            <a:r>
              <a:t>Answered: 1</a:t>
            </a:r>
            <a:r>
              <a:rPr lang="en-GB"/>
              <a:t>37 (99%)</a:t>
            </a:r>
            <a:r>
              <a:t>  </a:t>
            </a:r>
            <a:endParaRPr lang="en-GB"/>
          </a:p>
          <a:p>
            <a:r>
              <a:rPr lang="en-GB"/>
              <a:t>Skipped: 2 (1%)</a:t>
            </a:r>
          </a:p>
        </p:txBody>
      </p:sp>
      <p:sp>
        <p:nvSpPr>
          <p:cNvPr id="5" name="Slide Number Placeholder 4"/>
          <p:cNvSpPr>
            <a:spLocks noGrp="1"/>
          </p:cNvSpPr>
          <p:nvPr>
            <p:ph type="sldNum" sz="quarter" idx="12"/>
          </p:nvPr>
        </p:nvSpPr>
        <p:spPr/>
        <p:txBody>
          <a:bodyPr/>
          <a:lstStyle/>
          <a:p>
            <a:fld id="{A88B48FB-E956-2048-9E74-C69E7CAA26CC}" type="slidenum">
              <a:rPr lang="en-US" smtClean="0"/>
              <a:t>70</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79238647-2B79-A74D-838C-C7B8CECB83BE}"/>
              </a:ext>
            </a:extLst>
          </p:cNvPr>
          <p:cNvGraphicFramePr>
            <a:graphicFrameLocks noGrp="1"/>
          </p:cNvGraphicFramePr>
          <p:nvPr>
            <p:extLst>
              <p:ext uri="{D42A27DB-BD31-4B8C-83A1-F6EECF244321}">
                <p14:modId xmlns:p14="http://schemas.microsoft.com/office/powerpoint/2010/main" val="1770219581"/>
              </p:ext>
            </p:extLst>
          </p:nvPr>
        </p:nvGraphicFramePr>
        <p:xfrm>
          <a:off x="959370" y="2105612"/>
          <a:ext cx="2554521" cy="741680"/>
        </p:xfrm>
        <a:graphic>
          <a:graphicData uri="http://schemas.openxmlformats.org/drawingml/2006/table">
            <a:tbl>
              <a:tblPr firstRow="1" bandRow="1">
                <a:tableStyleId>{C4B1156A-380E-4F78-BDF5-A606A8083BF9}</a:tableStyleId>
              </a:tblPr>
              <a:tblGrid>
                <a:gridCol w="954156">
                  <a:extLst>
                    <a:ext uri="{9D8B030D-6E8A-4147-A177-3AD203B41FA5}">
                      <a16:colId xmlns:a16="http://schemas.microsoft.com/office/drawing/2014/main" val="3240289549"/>
                    </a:ext>
                  </a:extLst>
                </a:gridCol>
                <a:gridCol w="755374">
                  <a:extLst>
                    <a:ext uri="{9D8B030D-6E8A-4147-A177-3AD203B41FA5}">
                      <a16:colId xmlns:a16="http://schemas.microsoft.com/office/drawing/2014/main" val="4029968372"/>
                    </a:ext>
                  </a:extLst>
                </a:gridCol>
                <a:gridCol w="844991">
                  <a:extLst>
                    <a:ext uri="{9D8B030D-6E8A-4147-A177-3AD203B41FA5}">
                      <a16:colId xmlns:a16="http://schemas.microsoft.com/office/drawing/2014/main" val="2031367911"/>
                    </a:ext>
                  </a:extLst>
                </a:gridCol>
              </a:tblGrid>
              <a:tr h="370840">
                <a:tc>
                  <a:txBody>
                    <a:bodyPr/>
                    <a:lstStyle/>
                    <a:p>
                      <a:pPr algn="l"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108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95931647"/>
                  </a:ext>
                </a:extLst>
              </a:tr>
              <a:tr h="370840">
                <a:tc>
                  <a:txBody>
                    <a:bodyPr/>
                    <a:lstStyle/>
                    <a:p>
                      <a:pPr algn="l" fontAlgn="b"/>
                      <a:r>
                        <a:rPr lang="en-GB" sz="1200" u="none" strike="noStrike">
                          <a:effectLst/>
                        </a:rPr>
                        <a:t>No</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23935235"/>
                  </a:ext>
                </a:extLst>
              </a:tr>
            </a:tbl>
          </a:graphicData>
        </a:graphic>
      </p:graphicFrame>
      <p:graphicFrame>
        <p:nvGraphicFramePr>
          <p:cNvPr id="10" name="Chart 9">
            <a:extLst>
              <a:ext uri="{FF2B5EF4-FFF2-40B4-BE49-F238E27FC236}">
                <a16:creationId xmlns:a16="http://schemas.microsoft.com/office/drawing/2014/main" id="{84A9CCCA-9D24-F84A-ADF8-7D648F83F818}"/>
              </a:ext>
            </a:extLst>
          </p:cNvPr>
          <p:cNvGraphicFramePr>
            <a:graphicFrameLocks/>
          </p:cNvGraphicFramePr>
          <p:nvPr>
            <p:extLst>
              <p:ext uri="{D42A27DB-BD31-4B8C-83A1-F6EECF244321}">
                <p14:modId xmlns:p14="http://schemas.microsoft.com/office/powerpoint/2010/main" val="1567235285"/>
              </p:ext>
            </p:extLst>
          </p:nvPr>
        </p:nvGraphicFramePr>
        <p:xfrm>
          <a:off x="4234070" y="1541666"/>
          <a:ext cx="3950560" cy="3010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06420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268679"/>
            <a:ext cx="8877975" cy="391272"/>
          </a:xfrm>
        </p:spPr>
        <p:txBody>
          <a:bodyPr>
            <a:normAutofit/>
          </a:bodyPr>
          <a:lstStyle/>
          <a:p>
            <a:r>
              <a:rPr lang="en-GB" sz="1400"/>
              <a:t>How do you feel about our wildlife being preserved for future generations?</a:t>
            </a:r>
            <a:endParaRPr sz="1400"/>
          </a:p>
        </p:txBody>
      </p:sp>
      <p:sp>
        <p:nvSpPr>
          <p:cNvPr id="3" name="Content Placeholder 2"/>
          <p:cNvSpPr>
            <a:spLocks noGrp="1"/>
          </p:cNvSpPr>
          <p:nvPr>
            <p:ph idx="1"/>
          </p:nvPr>
        </p:nvSpPr>
        <p:spPr>
          <a:xfrm>
            <a:off x="115136" y="736649"/>
            <a:ext cx="5332506" cy="338618"/>
          </a:xfrm>
        </p:spPr>
        <p:txBody>
          <a:bodyPr>
            <a:normAutofit/>
          </a:bodyPr>
          <a:lstStyle/>
          <a:p>
            <a:r>
              <a:t>Answered: 1</a:t>
            </a:r>
            <a:r>
              <a:rPr lang="en-GB"/>
              <a:t>39 (100%)</a:t>
            </a:r>
            <a:r>
              <a:t>  </a:t>
            </a:r>
            <a:endParaRPr lang="en-GB"/>
          </a:p>
        </p:txBody>
      </p:sp>
      <p:sp>
        <p:nvSpPr>
          <p:cNvPr id="5" name="Slide Number Placeholder 4"/>
          <p:cNvSpPr>
            <a:spLocks noGrp="1"/>
          </p:cNvSpPr>
          <p:nvPr>
            <p:ph type="sldNum" sz="quarter" idx="12"/>
          </p:nvPr>
        </p:nvSpPr>
        <p:spPr/>
        <p:txBody>
          <a:bodyPr/>
          <a:lstStyle/>
          <a:p>
            <a:fld id="{A88B48FB-E956-2048-9E74-C69E7CAA26CC}" type="slidenum">
              <a:rPr lang="en-US" smtClean="0"/>
              <a:t>71</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9" name="Chart 8">
            <a:extLst>
              <a:ext uri="{FF2B5EF4-FFF2-40B4-BE49-F238E27FC236}">
                <a16:creationId xmlns:a16="http://schemas.microsoft.com/office/drawing/2014/main" id="{BC588571-5A14-1649-AD52-639673C20618}"/>
              </a:ext>
            </a:extLst>
          </p:cNvPr>
          <p:cNvGraphicFramePr>
            <a:graphicFrameLocks/>
          </p:cNvGraphicFramePr>
          <p:nvPr/>
        </p:nvGraphicFramePr>
        <p:xfrm>
          <a:off x="735391" y="1451477"/>
          <a:ext cx="3304345" cy="29553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4300C4F6-5725-A341-8915-E9FE368B4A1D}"/>
              </a:ext>
            </a:extLst>
          </p:cNvPr>
          <p:cNvGraphicFramePr>
            <a:graphicFrameLocks noGrp="1"/>
          </p:cNvGraphicFramePr>
          <p:nvPr>
            <p:extLst>
              <p:ext uri="{D42A27DB-BD31-4B8C-83A1-F6EECF244321}">
                <p14:modId xmlns:p14="http://schemas.microsoft.com/office/powerpoint/2010/main" val="2455852232"/>
              </p:ext>
            </p:extLst>
          </p:nvPr>
        </p:nvGraphicFramePr>
        <p:xfrm>
          <a:off x="4881797" y="1644650"/>
          <a:ext cx="2853128" cy="1854200"/>
        </p:xfrm>
        <a:graphic>
          <a:graphicData uri="http://schemas.openxmlformats.org/drawingml/2006/table">
            <a:tbl>
              <a:tblPr firstRow="1" bandRow="1">
                <a:tableStyleId>{C4B1156A-380E-4F78-BDF5-A606A8083BF9}</a:tableStyleId>
              </a:tblPr>
              <a:tblGrid>
                <a:gridCol w="2088630">
                  <a:extLst>
                    <a:ext uri="{9D8B030D-6E8A-4147-A177-3AD203B41FA5}">
                      <a16:colId xmlns:a16="http://schemas.microsoft.com/office/drawing/2014/main" val="3230421575"/>
                    </a:ext>
                  </a:extLst>
                </a:gridCol>
                <a:gridCol w="764498">
                  <a:extLst>
                    <a:ext uri="{9D8B030D-6E8A-4147-A177-3AD203B41FA5}">
                      <a16:colId xmlns:a16="http://schemas.microsoft.com/office/drawing/2014/main" val="903950661"/>
                    </a:ext>
                  </a:extLst>
                </a:gridCol>
              </a:tblGrid>
              <a:tr h="370840">
                <a:tc>
                  <a:txBody>
                    <a:bodyPr/>
                    <a:lstStyle/>
                    <a:p>
                      <a:pPr algn="l" fontAlgn="b"/>
                      <a:r>
                        <a:rPr lang="en-GB" sz="1200" b="0" u="none" strike="noStrike">
                          <a:effectLst/>
                        </a:rPr>
                        <a:t>Not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5079643"/>
                  </a:ext>
                </a:extLst>
              </a:tr>
              <a:tr h="370840">
                <a:tc>
                  <a:txBody>
                    <a:bodyPr/>
                    <a:lstStyle/>
                    <a:p>
                      <a:pPr algn="l" fontAlgn="b"/>
                      <a:r>
                        <a:rPr lang="en-GB" sz="1200" u="none" strike="noStrike">
                          <a:effectLst/>
                        </a:rPr>
                        <a:t>Fairly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51153802"/>
                  </a:ext>
                </a:extLst>
              </a:tr>
              <a:tr h="370840">
                <a:tc>
                  <a:txBody>
                    <a:bodyPr/>
                    <a:lstStyle/>
                    <a:p>
                      <a:pPr algn="l" fontAlgn="b"/>
                      <a:r>
                        <a:rPr lang="en-GB" sz="1200" u="none" strike="noStrike">
                          <a:effectLst/>
                        </a:rPr>
                        <a:t>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6061991"/>
                  </a:ext>
                </a:extLst>
              </a:tr>
              <a:tr h="370840">
                <a:tc>
                  <a:txBody>
                    <a:bodyPr/>
                    <a:lstStyle/>
                    <a:p>
                      <a:pPr algn="l" fontAlgn="b"/>
                      <a:r>
                        <a:rPr lang="en-GB" sz="1200" b="1" u="none" strike="noStrike">
                          <a:effectLst/>
                        </a:rPr>
                        <a:t>Very important </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118</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9850468"/>
                  </a:ext>
                </a:extLst>
              </a:tr>
              <a:tr h="370840">
                <a:tc>
                  <a:txBody>
                    <a:bodyPr/>
                    <a:lstStyle/>
                    <a:p>
                      <a:pPr algn="l" fontAlgn="b"/>
                      <a:r>
                        <a:rPr lang="en-GB" sz="1200" u="none" strike="noStrike">
                          <a:effectLst/>
                        </a:rPr>
                        <a:t>Not sure/don’t know</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0</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4590748"/>
                  </a:ext>
                </a:extLst>
              </a:tr>
            </a:tbl>
          </a:graphicData>
        </a:graphic>
      </p:graphicFrame>
    </p:spTree>
    <p:extLst>
      <p:ext uri="{BB962C8B-B14F-4D97-AF65-F5344CB8AC3E}">
        <p14:creationId xmlns:p14="http://schemas.microsoft.com/office/powerpoint/2010/main" val="16370615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228811"/>
            <a:ext cx="8877975" cy="391272"/>
          </a:xfrm>
        </p:spPr>
        <p:txBody>
          <a:bodyPr>
            <a:noAutofit/>
          </a:bodyPr>
          <a:lstStyle/>
          <a:p>
            <a:r>
              <a:rPr lang="en-GB" sz="1400"/>
              <a:t>How do you feel about a Neighbourhood Plan for </a:t>
            </a:r>
            <a:r>
              <a:rPr lang="en-GB" sz="1400" err="1"/>
              <a:t>Chedworth</a:t>
            </a:r>
            <a:r>
              <a:rPr lang="en-GB" sz="1400"/>
              <a:t>? </a:t>
            </a:r>
            <a:endParaRPr sz="1400"/>
          </a:p>
        </p:txBody>
      </p:sp>
      <p:sp>
        <p:nvSpPr>
          <p:cNvPr id="3" name="Content Placeholder 2"/>
          <p:cNvSpPr>
            <a:spLocks noGrp="1"/>
          </p:cNvSpPr>
          <p:nvPr>
            <p:ph idx="1"/>
          </p:nvPr>
        </p:nvSpPr>
        <p:spPr>
          <a:xfrm>
            <a:off x="115136" y="736649"/>
            <a:ext cx="5332506" cy="338618"/>
          </a:xfrm>
        </p:spPr>
        <p:txBody>
          <a:bodyPr>
            <a:normAutofit fontScale="92500" lnSpcReduction="20000"/>
          </a:bodyPr>
          <a:lstStyle/>
          <a:p>
            <a:r>
              <a:t>Answered: 1</a:t>
            </a:r>
            <a:r>
              <a:rPr lang="en-GB"/>
              <a:t>38 (99%)</a:t>
            </a:r>
            <a:r>
              <a:t>  </a:t>
            </a:r>
            <a:endParaRPr lang="en-GB"/>
          </a:p>
          <a:p>
            <a:r>
              <a:rPr lang="en-GB"/>
              <a:t>Skipped: 1 (1%)</a:t>
            </a:r>
          </a:p>
        </p:txBody>
      </p:sp>
      <p:sp>
        <p:nvSpPr>
          <p:cNvPr id="5" name="Slide Number Placeholder 4"/>
          <p:cNvSpPr>
            <a:spLocks noGrp="1"/>
          </p:cNvSpPr>
          <p:nvPr>
            <p:ph type="sldNum" sz="quarter" idx="12"/>
          </p:nvPr>
        </p:nvSpPr>
        <p:spPr/>
        <p:txBody>
          <a:bodyPr/>
          <a:lstStyle/>
          <a:p>
            <a:fld id="{A88B48FB-E956-2048-9E74-C69E7CAA26CC}" type="slidenum">
              <a:rPr lang="en-US" smtClean="0"/>
              <a:t>72</a:t>
            </a:fld>
            <a:endParaRPr lang="en-US"/>
          </a:p>
        </p:txBody>
      </p:sp>
      <p:sp>
        <p:nvSpPr>
          <p:cNvPr id="7" name="TextBox 6"/>
          <p:cNvSpPr txBox="1"/>
          <p:nvPr/>
        </p:nvSpPr>
        <p:spPr>
          <a:xfrm>
            <a:off x="115135" y="4858881"/>
            <a:ext cx="2996365"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6" name="Table 5">
            <a:extLst>
              <a:ext uri="{FF2B5EF4-FFF2-40B4-BE49-F238E27FC236}">
                <a16:creationId xmlns:a16="http://schemas.microsoft.com/office/drawing/2014/main" id="{0D985DF8-718D-9A42-92FB-6F44C41E2460}"/>
              </a:ext>
            </a:extLst>
          </p:cNvPr>
          <p:cNvGraphicFramePr>
            <a:graphicFrameLocks noGrp="1"/>
          </p:cNvGraphicFramePr>
          <p:nvPr>
            <p:extLst>
              <p:ext uri="{D42A27DB-BD31-4B8C-83A1-F6EECF244321}">
                <p14:modId xmlns:p14="http://schemas.microsoft.com/office/powerpoint/2010/main" val="848689873"/>
              </p:ext>
            </p:extLst>
          </p:nvPr>
        </p:nvGraphicFramePr>
        <p:xfrm>
          <a:off x="4858402" y="1689360"/>
          <a:ext cx="3821691" cy="1854200"/>
        </p:xfrm>
        <a:graphic>
          <a:graphicData uri="http://schemas.openxmlformats.org/drawingml/2006/table">
            <a:tbl>
              <a:tblPr firstRow="1" bandRow="1">
                <a:tableStyleId>{C4B1156A-380E-4F78-BDF5-A606A8083BF9}</a:tableStyleId>
              </a:tblPr>
              <a:tblGrid>
                <a:gridCol w="2538088">
                  <a:extLst>
                    <a:ext uri="{9D8B030D-6E8A-4147-A177-3AD203B41FA5}">
                      <a16:colId xmlns:a16="http://schemas.microsoft.com/office/drawing/2014/main" val="2920126103"/>
                    </a:ext>
                  </a:extLst>
                </a:gridCol>
                <a:gridCol w="682783">
                  <a:extLst>
                    <a:ext uri="{9D8B030D-6E8A-4147-A177-3AD203B41FA5}">
                      <a16:colId xmlns:a16="http://schemas.microsoft.com/office/drawing/2014/main" val="3537162130"/>
                    </a:ext>
                  </a:extLst>
                </a:gridCol>
                <a:gridCol w="600820">
                  <a:extLst>
                    <a:ext uri="{9D8B030D-6E8A-4147-A177-3AD203B41FA5}">
                      <a16:colId xmlns:a16="http://schemas.microsoft.com/office/drawing/2014/main" val="224260209"/>
                    </a:ext>
                  </a:extLst>
                </a:gridCol>
              </a:tblGrid>
              <a:tr h="370840">
                <a:tc>
                  <a:txBody>
                    <a:bodyPr/>
                    <a:lstStyle/>
                    <a:p>
                      <a:pPr algn="l" fontAlgn="b"/>
                      <a:r>
                        <a:rPr lang="en-GB" sz="1200" b="0" u="none" strike="noStrike">
                          <a:effectLst/>
                        </a:rPr>
                        <a:t>Not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3572070"/>
                  </a:ext>
                </a:extLst>
              </a:tr>
              <a:tr h="370840">
                <a:tc>
                  <a:txBody>
                    <a:bodyPr/>
                    <a:lstStyle/>
                    <a:p>
                      <a:pPr algn="l" fontAlgn="b"/>
                      <a:r>
                        <a:rPr lang="en-GB" sz="1200" u="none" strike="noStrike">
                          <a:effectLst/>
                        </a:rPr>
                        <a:t>Fairly 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30</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1061447"/>
                  </a:ext>
                </a:extLst>
              </a:tr>
              <a:tr h="370840">
                <a:tc>
                  <a:txBody>
                    <a:bodyPr/>
                    <a:lstStyle/>
                    <a:p>
                      <a:pPr algn="l" fontAlgn="b"/>
                      <a:r>
                        <a:rPr lang="en-GB" sz="1200" u="none" strike="noStrike">
                          <a:effectLst/>
                        </a:rPr>
                        <a:t>Important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43009467"/>
                  </a:ext>
                </a:extLst>
              </a:tr>
              <a:tr h="370840">
                <a:tc>
                  <a:txBody>
                    <a:bodyPr/>
                    <a:lstStyle/>
                    <a:p>
                      <a:pPr algn="l" fontAlgn="b"/>
                      <a:r>
                        <a:rPr lang="en-GB" sz="1200" b="1" u="none" strike="noStrike">
                          <a:effectLst/>
                        </a:rPr>
                        <a:t>Very important </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49</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35%</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9436092"/>
                  </a:ext>
                </a:extLst>
              </a:tr>
              <a:tr h="370840">
                <a:tc>
                  <a:txBody>
                    <a:bodyPr/>
                    <a:lstStyle/>
                    <a:p>
                      <a:pPr algn="l" fontAlgn="b"/>
                      <a:r>
                        <a:rPr lang="en-GB" sz="1200" u="none" strike="noStrike">
                          <a:effectLst/>
                        </a:rPr>
                        <a:t>Not sure/don’t know</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8309887"/>
                  </a:ext>
                </a:extLst>
              </a:tr>
            </a:tbl>
          </a:graphicData>
        </a:graphic>
      </p:graphicFrame>
      <p:graphicFrame>
        <p:nvGraphicFramePr>
          <p:cNvPr id="8" name="Chart 7">
            <a:extLst>
              <a:ext uri="{FF2B5EF4-FFF2-40B4-BE49-F238E27FC236}">
                <a16:creationId xmlns:a16="http://schemas.microsoft.com/office/drawing/2014/main" id="{6C19E9D5-6F2C-4C42-B475-E2175BE96571}"/>
              </a:ext>
            </a:extLst>
          </p:cNvPr>
          <p:cNvGraphicFramePr>
            <a:graphicFrameLocks/>
          </p:cNvGraphicFramePr>
          <p:nvPr>
            <p:extLst>
              <p:ext uri="{D42A27DB-BD31-4B8C-83A1-F6EECF244321}">
                <p14:modId xmlns:p14="http://schemas.microsoft.com/office/powerpoint/2010/main" val="2002807809"/>
              </p:ext>
            </p:extLst>
          </p:nvPr>
        </p:nvGraphicFramePr>
        <p:xfrm>
          <a:off x="731158" y="1682718"/>
          <a:ext cx="3554441" cy="20697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252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273747"/>
            <a:ext cx="8229600" cy="391272"/>
          </a:xfrm>
        </p:spPr>
        <p:txBody>
          <a:bodyPr>
            <a:normAutofit/>
          </a:bodyPr>
          <a:lstStyle/>
          <a:p>
            <a:r>
              <a:rPr lang="en-US" sz="1400"/>
              <a:t> How long have you lived in </a:t>
            </a:r>
            <a:r>
              <a:rPr lang="en-US" sz="1400" err="1"/>
              <a:t>Chedworth</a:t>
            </a:r>
            <a:r>
              <a:rPr lang="en-US" sz="1400"/>
              <a:t> Parish?</a:t>
            </a:r>
          </a:p>
        </p:txBody>
      </p:sp>
      <p:sp>
        <p:nvSpPr>
          <p:cNvPr id="3" name="Slide Number Placeholder 2"/>
          <p:cNvSpPr>
            <a:spLocks noGrp="1"/>
          </p:cNvSpPr>
          <p:nvPr>
            <p:ph type="sldNum" sz="quarter" idx="10"/>
          </p:nvPr>
        </p:nvSpPr>
        <p:spPr/>
        <p:txBody>
          <a:bodyPr/>
          <a:lstStyle/>
          <a:p>
            <a:fld id="{A88B48FB-E956-2048-9E74-C69E7CAA26CC}" type="slidenum">
              <a:rPr lang="en-US" smtClean="0"/>
              <a:pPr/>
              <a:t>8</a:t>
            </a:fld>
            <a:endParaRPr lang="en-US"/>
          </a:p>
        </p:txBody>
      </p:sp>
      <p:sp>
        <p:nvSpPr>
          <p:cNvPr id="8" name="TextBox 7"/>
          <p:cNvSpPr txBox="1"/>
          <p:nvPr/>
        </p:nvSpPr>
        <p:spPr>
          <a:xfrm>
            <a:off x="275166" y="4432986"/>
            <a:ext cx="8288869" cy="230832"/>
          </a:xfrm>
          <a:prstGeom prst="rect">
            <a:avLst/>
          </a:prstGeom>
          <a:noFill/>
        </p:spPr>
        <p:txBody>
          <a:bodyPr wrap="square" rtlCol="0">
            <a:spAutoFit/>
          </a:bodyPr>
          <a:lstStyle/>
          <a:p>
            <a:pPr algn="ctr"/>
            <a:r>
              <a:rPr lang="en-US" sz="900" b="1">
                <a:solidFill>
                  <a:srgbClr val="FF0000"/>
                </a:solidFill>
                <a:latin typeface="Arial"/>
                <a:cs typeface="Arial"/>
              </a:rPr>
              <a:t>Chart and data table produced by Steering Group from analysis of responses to an open-ended question</a:t>
            </a:r>
          </a:p>
        </p:txBody>
      </p:sp>
      <p:sp>
        <p:nvSpPr>
          <p:cNvPr id="11" name="Content Placeholder 2"/>
          <p:cNvSpPr txBox="1">
            <a:spLocks/>
          </p:cNvSpPr>
          <p:nvPr/>
        </p:nvSpPr>
        <p:spPr>
          <a:xfrm>
            <a:off x="115136" y="736649"/>
            <a:ext cx="5332506" cy="338618"/>
          </a:xfrm>
          <a:prstGeom prst="rect">
            <a:avLst/>
          </a:prstGeom>
        </p:spPr>
        <p:txBody>
          <a:bodyPr>
            <a:normAutofit fontScale="85000" lnSpcReduction="2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e-DE"/>
              <a:t>Answered: 123 (88%)</a:t>
            </a:r>
          </a:p>
          <a:p>
            <a:r>
              <a:rPr lang="de-DE"/>
              <a:t>Skipped: 16 (12%)</a:t>
            </a:r>
          </a:p>
        </p:txBody>
      </p:sp>
      <p:sp>
        <p:nvSpPr>
          <p:cNvPr id="12" name="TextBox 11"/>
          <p:cNvSpPr txBox="1"/>
          <p:nvPr/>
        </p:nvSpPr>
        <p:spPr>
          <a:xfrm>
            <a:off x="0" y="4889584"/>
            <a:ext cx="3086100"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CC15E521-957D-D649-8F36-32ED1F703CCD}"/>
              </a:ext>
            </a:extLst>
          </p:cNvPr>
          <p:cNvGraphicFramePr>
            <a:graphicFrameLocks noGrp="1"/>
          </p:cNvGraphicFramePr>
          <p:nvPr>
            <p:extLst>
              <p:ext uri="{D42A27DB-BD31-4B8C-83A1-F6EECF244321}">
                <p14:modId xmlns:p14="http://schemas.microsoft.com/office/powerpoint/2010/main" val="586118364"/>
              </p:ext>
            </p:extLst>
          </p:nvPr>
        </p:nvGraphicFramePr>
        <p:xfrm>
          <a:off x="5060593" y="1205991"/>
          <a:ext cx="3619500" cy="2976487"/>
        </p:xfrm>
        <a:graphic>
          <a:graphicData uri="http://schemas.openxmlformats.org/drawingml/2006/table">
            <a:tbl>
              <a:tblPr firstRow="1" bandRow="1">
                <a:tableStyleId>{8A107856-5554-42FB-B03E-39F5DBC370BA}</a:tableStyleId>
              </a:tblPr>
              <a:tblGrid>
                <a:gridCol w="1206500">
                  <a:extLst>
                    <a:ext uri="{9D8B030D-6E8A-4147-A177-3AD203B41FA5}">
                      <a16:colId xmlns:a16="http://schemas.microsoft.com/office/drawing/2014/main" val="512455621"/>
                    </a:ext>
                  </a:extLst>
                </a:gridCol>
                <a:gridCol w="1206500">
                  <a:extLst>
                    <a:ext uri="{9D8B030D-6E8A-4147-A177-3AD203B41FA5}">
                      <a16:colId xmlns:a16="http://schemas.microsoft.com/office/drawing/2014/main" val="684072421"/>
                    </a:ext>
                  </a:extLst>
                </a:gridCol>
                <a:gridCol w="1206500">
                  <a:extLst>
                    <a:ext uri="{9D8B030D-6E8A-4147-A177-3AD203B41FA5}">
                      <a16:colId xmlns:a16="http://schemas.microsoft.com/office/drawing/2014/main" val="2578767740"/>
                    </a:ext>
                  </a:extLst>
                </a:gridCol>
              </a:tblGrid>
              <a:tr h="361466">
                <a:tc>
                  <a:txBody>
                    <a:bodyPr/>
                    <a:lstStyle/>
                    <a:p>
                      <a:pPr algn="l" fontAlgn="b"/>
                      <a:r>
                        <a:rPr lang="en-GB" sz="1200" b="0" u="none" strike="noStrike">
                          <a:effectLst/>
                        </a:rPr>
                        <a:t>0 – 1 years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3012505"/>
                  </a:ext>
                </a:extLst>
              </a:tr>
              <a:tr h="361466">
                <a:tc>
                  <a:txBody>
                    <a:bodyPr/>
                    <a:lstStyle/>
                    <a:p>
                      <a:pPr algn="l" fontAlgn="b"/>
                      <a:r>
                        <a:rPr lang="en-GB" sz="1200" u="none" strike="noStrike">
                          <a:effectLst/>
                        </a:rPr>
                        <a:t>2 – 5 years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1389605"/>
                  </a:ext>
                </a:extLst>
              </a:tr>
              <a:tr h="361466">
                <a:tc>
                  <a:txBody>
                    <a:bodyPr/>
                    <a:lstStyle/>
                    <a:p>
                      <a:pPr algn="l" fontAlgn="b"/>
                      <a:r>
                        <a:rPr lang="en-GB" sz="1200" u="none" strike="noStrike">
                          <a:effectLst/>
                        </a:rPr>
                        <a:t>6 – 10 years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6428120"/>
                  </a:ext>
                </a:extLst>
              </a:tr>
              <a:tr h="361466">
                <a:tc>
                  <a:txBody>
                    <a:bodyPr/>
                    <a:lstStyle/>
                    <a:p>
                      <a:pPr algn="l" fontAlgn="b"/>
                      <a:r>
                        <a:rPr lang="en-GB" sz="1200" u="none" strike="noStrike">
                          <a:effectLst/>
                        </a:rPr>
                        <a:t>11 – 15 years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50819152"/>
                  </a:ext>
                </a:extLst>
              </a:tr>
              <a:tr h="361466">
                <a:tc>
                  <a:txBody>
                    <a:bodyPr/>
                    <a:lstStyle/>
                    <a:p>
                      <a:pPr algn="l" fontAlgn="b"/>
                      <a:r>
                        <a:rPr lang="en-GB" sz="1200" u="none" strike="noStrike">
                          <a:effectLst/>
                        </a:rPr>
                        <a:t>16 – 20 years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9934078"/>
                  </a:ext>
                </a:extLst>
              </a:tr>
              <a:tr h="361466">
                <a:tc>
                  <a:txBody>
                    <a:bodyPr/>
                    <a:lstStyle/>
                    <a:p>
                      <a:pPr algn="l" fontAlgn="b"/>
                      <a:r>
                        <a:rPr lang="en-GB" sz="1200" u="none" strike="noStrike">
                          <a:effectLst/>
                        </a:rPr>
                        <a:t>21 – 30 years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4859616"/>
                  </a:ext>
                </a:extLst>
              </a:tr>
              <a:tr h="361466">
                <a:tc>
                  <a:txBody>
                    <a:bodyPr/>
                    <a:lstStyle/>
                    <a:p>
                      <a:pPr algn="l" fontAlgn="b"/>
                      <a:r>
                        <a:rPr lang="en-GB" sz="1200" b="1" u="none" strike="noStrike">
                          <a:effectLst/>
                        </a:rPr>
                        <a:t>31 – 50 years</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28</a:t>
                      </a:r>
                      <a:endParaRPr lang="en-GB"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1" u="none" strike="noStrike">
                          <a:effectLst/>
                        </a:rPr>
                        <a:t>20%</a:t>
                      </a:r>
                      <a:endParaRPr lang="en-GB"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9840020"/>
                  </a:ext>
                </a:extLst>
              </a:tr>
              <a:tr h="446225">
                <a:tc>
                  <a:txBody>
                    <a:bodyPr/>
                    <a:lstStyle/>
                    <a:p>
                      <a:pPr algn="l" fontAlgn="b"/>
                      <a:r>
                        <a:rPr lang="en-GB" sz="1200" u="none" strike="noStrike">
                          <a:effectLst/>
                        </a:rPr>
                        <a:t>More than 50 years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4111138"/>
                  </a:ext>
                </a:extLst>
              </a:tr>
            </a:tbl>
          </a:graphicData>
        </a:graphic>
      </p:graphicFrame>
      <p:graphicFrame>
        <p:nvGraphicFramePr>
          <p:cNvPr id="13" name="Chart 12">
            <a:extLst>
              <a:ext uri="{FF2B5EF4-FFF2-40B4-BE49-F238E27FC236}">
                <a16:creationId xmlns:a16="http://schemas.microsoft.com/office/drawing/2014/main" id="{91CDB19A-9C72-8440-A3FE-6303EEDF96FE}"/>
              </a:ext>
            </a:extLst>
          </p:cNvPr>
          <p:cNvGraphicFramePr>
            <a:graphicFrameLocks/>
          </p:cNvGraphicFramePr>
          <p:nvPr>
            <p:extLst>
              <p:ext uri="{D42A27DB-BD31-4B8C-83A1-F6EECF244321}">
                <p14:modId xmlns:p14="http://schemas.microsoft.com/office/powerpoint/2010/main" val="2352103096"/>
              </p:ext>
            </p:extLst>
          </p:nvPr>
        </p:nvGraphicFramePr>
        <p:xfrm>
          <a:off x="170373" y="1336718"/>
          <a:ext cx="4598406" cy="27150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303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476" y="270877"/>
            <a:ext cx="8229600" cy="391272"/>
          </a:xfrm>
        </p:spPr>
        <p:txBody>
          <a:bodyPr>
            <a:normAutofit/>
          </a:bodyPr>
          <a:lstStyle/>
          <a:p>
            <a:r>
              <a:rPr lang="en-US" sz="1400"/>
              <a:t>What is your postcode?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9</a:t>
            </a:fld>
            <a:endParaRPr lang="en-US"/>
          </a:p>
        </p:txBody>
      </p:sp>
      <p:sp>
        <p:nvSpPr>
          <p:cNvPr id="8" name="TextBox 7"/>
          <p:cNvSpPr txBox="1"/>
          <p:nvPr/>
        </p:nvSpPr>
        <p:spPr>
          <a:xfrm>
            <a:off x="514860" y="4378791"/>
            <a:ext cx="4533058" cy="215444"/>
          </a:xfrm>
          <a:prstGeom prst="rect">
            <a:avLst/>
          </a:prstGeom>
          <a:noFill/>
        </p:spPr>
        <p:txBody>
          <a:bodyPr wrap="square" rtlCol="0">
            <a:spAutoFit/>
          </a:bodyPr>
          <a:lstStyle/>
          <a:p>
            <a:r>
              <a:rPr lang="en-US" sz="800" b="1">
                <a:solidFill>
                  <a:srgbClr val="FF0000"/>
                </a:solidFill>
                <a:latin typeface="Arial"/>
                <a:cs typeface="Arial"/>
              </a:rPr>
              <a:t>Chart produced by Steering Group from analysis of responses to an open-ended question</a:t>
            </a:r>
          </a:p>
        </p:txBody>
      </p:sp>
      <p:sp>
        <p:nvSpPr>
          <p:cNvPr id="11" name="Content Placeholder 2"/>
          <p:cNvSpPr txBox="1">
            <a:spLocks/>
          </p:cNvSpPr>
          <p:nvPr/>
        </p:nvSpPr>
        <p:spPr>
          <a:xfrm>
            <a:off x="115136" y="736649"/>
            <a:ext cx="5332506" cy="338618"/>
          </a:xfrm>
          <a:prstGeom prst="rect">
            <a:avLst/>
          </a:prstGeom>
        </p:spPr>
        <p:txBody>
          <a:bodyPr>
            <a:normAutofit fontScale="85000" lnSpcReduction="2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e-DE"/>
              <a:t>Answered:  84 (60%)</a:t>
            </a:r>
          </a:p>
          <a:p>
            <a:r>
              <a:rPr lang="de-DE" err="1"/>
              <a:t>Skipped</a:t>
            </a:r>
            <a:r>
              <a:rPr lang="de-DE"/>
              <a:t>: 55 (40%)</a:t>
            </a:r>
          </a:p>
        </p:txBody>
      </p:sp>
      <p:sp>
        <p:nvSpPr>
          <p:cNvPr id="9" name="TextBox 8"/>
          <p:cNvSpPr txBox="1"/>
          <p:nvPr/>
        </p:nvSpPr>
        <p:spPr>
          <a:xfrm>
            <a:off x="115135" y="4858881"/>
            <a:ext cx="3101594" cy="230832"/>
          </a:xfrm>
          <a:prstGeom prst="rect">
            <a:avLst/>
          </a:prstGeom>
          <a:solidFill>
            <a:schemeClr val="bg1"/>
          </a:solidFill>
        </p:spPr>
        <p:txBody>
          <a:bodyPr wrap="square" rtlCol="0">
            <a:spAutoFit/>
          </a:bodyPr>
          <a:lstStyle/>
          <a:p>
            <a:r>
              <a:rPr lang="en-US" sz="900">
                <a:latin typeface="Arial"/>
                <a:cs typeface="Arial"/>
              </a:rPr>
              <a:t>CHEDWORTH PARISH QUESTIONNAIRE ANALYSIS</a:t>
            </a:r>
          </a:p>
        </p:txBody>
      </p:sp>
      <p:graphicFrame>
        <p:nvGraphicFramePr>
          <p:cNvPr id="4" name="Table 3">
            <a:extLst>
              <a:ext uri="{FF2B5EF4-FFF2-40B4-BE49-F238E27FC236}">
                <a16:creationId xmlns:a16="http://schemas.microsoft.com/office/drawing/2014/main" id="{AB0E7054-0FFF-C24E-8DB6-E540EB67E69D}"/>
              </a:ext>
            </a:extLst>
          </p:cNvPr>
          <p:cNvGraphicFramePr>
            <a:graphicFrameLocks noGrp="1"/>
          </p:cNvGraphicFramePr>
          <p:nvPr>
            <p:extLst>
              <p:ext uri="{D42A27DB-BD31-4B8C-83A1-F6EECF244321}">
                <p14:modId xmlns:p14="http://schemas.microsoft.com/office/powerpoint/2010/main" val="1083452614"/>
              </p:ext>
            </p:extLst>
          </p:nvPr>
        </p:nvGraphicFramePr>
        <p:xfrm>
          <a:off x="5738347" y="790844"/>
          <a:ext cx="2296884" cy="4040505"/>
        </p:xfrm>
        <a:graphic>
          <a:graphicData uri="http://schemas.openxmlformats.org/drawingml/2006/table">
            <a:tbl>
              <a:tblPr firstRow="1" bandRow="1">
                <a:tableStyleId>{C4B1156A-380E-4F78-BDF5-A606A8083BF9}</a:tableStyleId>
              </a:tblPr>
              <a:tblGrid>
                <a:gridCol w="765628">
                  <a:extLst>
                    <a:ext uri="{9D8B030D-6E8A-4147-A177-3AD203B41FA5}">
                      <a16:colId xmlns:a16="http://schemas.microsoft.com/office/drawing/2014/main" val="3430523306"/>
                    </a:ext>
                  </a:extLst>
                </a:gridCol>
                <a:gridCol w="765628">
                  <a:extLst>
                    <a:ext uri="{9D8B030D-6E8A-4147-A177-3AD203B41FA5}">
                      <a16:colId xmlns:a16="http://schemas.microsoft.com/office/drawing/2014/main" val="4135225911"/>
                    </a:ext>
                  </a:extLst>
                </a:gridCol>
                <a:gridCol w="765628">
                  <a:extLst>
                    <a:ext uri="{9D8B030D-6E8A-4147-A177-3AD203B41FA5}">
                      <a16:colId xmlns:a16="http://schemas.microsoft.com/office/drawing/2014/main" val="76218614"/>
                    </a:ext>
                  </a:extLst>
                </a:gridCol>
              </a:tblGrid>
              <a:tr h="157095">
                <a:tc>
                  <a:txBody>
                    <a:bodyPr/>
                    <a:lstStyle/>
                    <a:p>
                      <a:pPr algn="l" fontAlgn="b"/>
                      <a:r>
                        <a:rPr lang="en-GB" sz="1200" b="0" u="none" strike="noStrike">
                          <a:effectLst/>
                        </a:rPr>
                        <a:t>GL54 3JP</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b="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6327690"/>
                  </a:ext>
                </a:extLst>
              </a:tr>
              <a:tr h="182146">
                <a:tc>
                  <a:txBody>
                    <a:bodyPr/>
                    <a:lstStyle/>
                    <a:p>
                      <a:pPr algn="l" fontAlgn="b"/>
                      <a:r>
                        <a:rPr lang="en-GB" sz="1200" u="none" strike="noStrike">
                          <a:effectLst/>
                        </a:rPr>
                        <a:t>GL54 4AJ</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1416630"/>
                  </a:ext>
                </a:extLst>
              </a:tr>
              <a:tr h="182146">
                <a:tc>
                  <a:txBody>
                    <a:bodyPr/>
                    <a:lstStyle/>
                    <a:p>
                      <a:pPr algn="l" fontAlgn="b"/>
                      <a:r>
                        <a:rPr lang="en-GB" sz="1200" u="none" strike="noStrike">
                          <a:effectLst/>
                        </a:rPr>
                        <a:t>GL54 4AA</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0097547"/>
                  </a:ext>
                </a:extLst>
              </a:tr>
              <a:tr h="182146">
                <a:tc>
                  <a:txBody>
                    <a:bodyPr/>
                    <a:lstStyle/>
                    <a:p>
                      <a:pPr algn="l" fontAlgn="b"/>
                      <a:r>
                        <a:rPr lang="en-GB" sz="1200" u="none" strike="noStrike">
                          <a:effectLst/>
                        </a:rPr>
                        <a:t>GL54 4AB</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26932357"/>
                  </a:ext>
                </a:extLst>
              </a:tr>
              <a:tr h="182146">
                <a:tc>
                  <a:txBody>
                    <a:bodyPr/>
                    <a:lstStyle/>
                    <a:p>
                      <a:pPr algn="l" fontAlgn="b"/>
                      <a:r>
                        <a:rPr lang="en-GB" sz="1200" u="none" strike="noStrike">
                          <a:effectLst/>
                        </a:rPr>
                        <a:t>GL54 4AF</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9873451"/>
                  </a:ext>
                </a:extLst>
              </a:tr>
              <a:tr h="182146">
                <a:tc>
                  <a:txBody>
                    <a:bodyPr/>
                    <a:lstStyle/>
                    <a:p>
                      <a:pPr algn="l" fontAlgn="b"/>
                      <a:r>
                        <a:rPr lang="en-GB" sz="1200" u="none" strike="noStrike">
                          <a:effectLst/>
                        </a:rPr>
                        <a:t>GL54 4AG</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9813713"/>
                  </a:ext>
                </a:extLst>
              </a:tr>
              <a:tr h="182146">
                <a:tc>
                  <a:txBody>
                    <a:bodyPr/>
                    <a:lstStyle/>
                    <a:p>
                      <a:pPr algn="l" fontAlgn="b"/>
                      <a:r>
                        <a:rPr lang="en-GB" sz="1200" u="none" strike="noStrike">
                          <a:effectLst/>
                        </a:rPr>
                        <a:t>GL54 4AH</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8677948"/>
                  </a:ext>
                </a:extLst>
              </a:tr>
              <a:tr h="182146">
                <a:tc>
                  <a:txBody>
                    <a:bodyPr/>
                    <a:lstStyle/>
                    <a:p>
                      <a:pPr algn="l" fontAlgn="b"/>
                      <a:r>
                        <a:rPr lang="en-GB" sz="1200" u="none" strike="noStrike">
                          <a:effectLst/>
                        </a:rPr>
                        <a:t>GL54 4AJ</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8</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6%</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98927934"/>
                  </a:ext>
                </a:extLst>
              </a:tr>
              <a:tr h="182146">
                <a:tc>
                  <a:txBody>
                    <a:bodyPr/>
                    <a:lstStyle/>
                    <a:p>
                      <a:pPr algn="l" fontAlgn="b"/>
                      <a:r>
                        <a:rPr lang="en-GB" sz="1200" u="none" strike="noStrike">
                          <a:effectLst/>
                        </a:rPr>
                        <a:t>GL54 4AN</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20030549"/>
                  </a:ext>
                </a:extLst>
              </a:tr>
              <a:tr h="182146">
                <a:tc>
                  <a:txBody>
                    <a:bodyPr/>
                    <a:lstStyle/>
                    <a:p>
                      <a:pPr algn="l" fontAlgn="b"/>
                      <a:r>
                        <a:rPr lang="en-GB" sz="1200" u="none" strike="noStrike">
                          <a:effectLst/>
                        </a:rPr>
                        <a:t>GL54 4AP</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2245229"/>
                  </a:ext>
                </a:extLst>
              </a:tr>
              <a:tr h="182146">
                <a:tc>
                  <a:txBody>
                    <a:bodyPr/>
                    <a:lstStyle/>
                    <a:p>
                      <a:pPr algn="l" fontAlgn="b"/>
                      <a:r>
                        <a:rPr lang="en-GB" sz="1200" u="none" strike="noStrike">
                          <a:effectLst/>
                        </a:rPr>
                        <a:t>GL54 4AQ</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1003488"/>
                  </a:ext>
                </a:extLst>
              </a:tr>
              <a:tr h="182146">
                <a:tc>
                  <a:txBody>
                    <a:bodyPr/>
                    <a:lstStyle/>
                    <a:p>
                      <a:pPr algn="l" fontAlgn="b"/>
                      <a:r>
                        <a:rPr lang="en-GB" sz="1200" u="none" strike="noStrike">
                          <a:effectLst/>
                        </a:rPr>
                        <a:t>GL54 4AR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1065381"/>
                  </a:ext>
                </a:extLst>
              </a:tr>
              <a:tr h="182146">
                <a:tc>
                  <a:txBody>
                    <a:bodyPr/>
                    <a:lstStyle/>
                    <a:p>
                      <a:pPr algn="l" fontAlgn="b"/>
                      <a:r>
                        <a:rPr lang="en-GB" sz="1200" u="none" strike="noStrike">
                          <a:effectLst/>
                        </a:rPr>
                        <a:t>GL54 4AT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62025186"/>
                  </a:ext>
                </a:extLst>
              </a:tr>
              <a:tr h="182146">
                <a:tc>
                  <a:txBody>
                    <a:bodyPr/>
                    <a:lstStyle/>
                    <a:p>
                      <a:pPr algn="l" fontAlgn="b"/>
                      <a:r>
                        <a:rPr lang="en-GB" sz="1200" u="none" strike="noStrike">
                          <a:effectLst/>
                        </a:rPr>
                        <a:t>GL54 4AW</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63281818"/>
                  </a:ext>
                </a:extLst>
              </a:tr>
              <a:tr h="182146">
                <a:tc>
                  <a:txBody>
                    <a:bodyPr/>
                    <a:lstStyle/>
                    <a:p>
                      <a:pPr algn="l" fontAlgn="b"/>
                      <a:r>
                        <a:rPr lang="en-GB" sz="1200" u="none" strike="noStrike">
                          <a:effectLst/>
                        </a:rPr>
                        <a:t>GL54 4BT</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8982215"/>
                  </a:ext>
                </a:extLst>
              </a:tr>
              <a:tr h="182146">
                <a:tc>
                  <a:txBody>
                    <a:bodyPr/>
                    <a:lstStyle/>
                    <a:p>
                      <a:pPr algn="l" fontAlgn="b"/>
                      <a:r>
                        <a:rPr lang="en-GB" sz="1200" u="none" strike="noStrike">
                          <a:effectLst/>
                        </a:rPr>
                        <a:t>GL54 4NE</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95993172"/>
                  </a:ext>
                </a:extLst>
              </a:tr>
              <a:tr h="182146">
                <a:tc>
                  <a:txBody>
                    <a:bodyPr/>
                    <a:lstStyle/>
                    <a:p>
                      <a:pPr algn="l" fontAlgn="b"/>
                      <a:r>
                        <a:rPr lang="en-GB" sz="1200" u="none" strike="noStrike">
                          <a:effectLst/>
                        </a:rPr>
                        <a:t>GL54 4NH</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4</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3%</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3190021"/>
                  </a:ext>
                </a:extLst>
              </a:tr>
              <a:tr h="182146">
                <a:tc>
                  <a:txBody>
                    <a:bodyPr/>
                    <a:lstStyle/>
                    <a:p>
                      <a:pPr algn="l" fontAlgn="b"/>
                      <a:r>
                        <a:rPr lang="en-GB" sz="1200" u="none" strike="noStrike">
                          <a:effectLst/>
                        </a:rPr>
                        <a:t>GL54 4NQ</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12</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9%</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8804127"/>
                  </a:ext>
                </a:extLst>
              </a:tr>
              <a:tr h="182146">
                <a:tc>
                  <a:txBody>
                    <a:bodyPr/>
                    <a:lstStyle/>
                    <a:p>
                      <a:pPr algn="l" fontAlgn="b"/>
                      <a:r>
                        <a:rPr lang="en-GB" sz="1200" u="none" strike="noStrike">
                          <a:effectLst/>
                        </a:rPr>
                        <a:t>GL54 4NR</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4519041"/>
                  </a:ext>
                </a:extLst>
              </a:tr>
              <a:tr h="182146">
                <a:tc>
                  <a:txBody>
                    <a:bodyPr/>
                    <a:lstStyle/>
                    <a:p>
                      <a:pPr algn="l" fontAlgn="b"/>
                      <a:r>
                        <a:rPr lang="en-GB" sz="1200" u="none" strike="noStrike">
                          <a:effectLst/>
                        </a:rPr>
                        <a:t>GL54 4NS</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7</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5%</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2961388"/>
                  </a:ext>
                </a:extLst>
              </a:tr>
              <a:tr h="182146">
                <a:tc>
                  <a:txBody>
                    <a:bodyPr/>
                    <a:lstStyle/>
                    <a:p>
                      <a:pPr algn="l" fontAlgn="b"/>
                      <a:r>
                        <a:rPr lang="en-GB" sz="1200" u="none" strike="noStrike">
                          <a:effectLst/>
                        </a:rPr>
                        <a:t>GL54 4NX</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200" u="none" strike="noStrike">
                          <a:effectLst/>
                        </a:rPr>
                        <a:t>1%</a:t>
                      </a:r>
                      <a:endParaRPr lang="en-GB"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05935213"/>
                  </a:ext>
                </a:extLst>
              </a:tr>
            </a:tbl>
          </a:graphicData>
        </a:graphic>
      </p:graphicFrame>
      <p:graphicFrame>
        <p:nvGraphicFramePr>
          <p:cNvPr id="12" name="Chart 11">
            <a:extLst>
              <a:ext uri="{FF2B5EF4-FFF2-40B4-BE49-F238E27FC236}">
                <a16:creationId xmlns:a16="http://schemas.microsoft.com/office/drawing/2014/main" id="{68F7DE7A-16B3-7548-A244-75ECC66590BF}"/>
              </a:ext>
            </a:extLst>
          </p:cNvPr>
          <p:cNvGraphicFramePr>
            <a:graphicFrameLocks/>
          </p:cNvGraphicFramePr>
          <p:nvPr>
            <p:extLst>
              <p:ext uri="{D42A27DB-BD31-4B8C-83A1-F6EECF244321}">
                <p14:modId xmlns:p14="http://schemas.microsoft.com/office/powerpoint/2010/main" val="113708736"/>
              </p:ext>
            </p:extLst>
          </p:nvPr>
        </p:nvGraphicFramePr>
        <p:xfrm>
          <a:off x="353578" y="1453261"/>
          <a:ext cx="4583302" cy="27629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7627006"/>
      </p:ext>
    </p:extLst>
  </p:cSld>
  <p:clrMapOvr>
    <a:masterClrMapping/>
  </p:clrMapOvr>
</p:sld>
</file>

<file path=ppt/theme/theme1.xml><?xml version="1.0" encoding="utf-8"?>
<a:theme xmlns:a="http://schemas.openxmlformats.org/drawingml/2006/main" name="SM-template-20140529">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43587</TotalTime>
  <Words>6262</Words>
  <Application>Microsoft Macintosh PowerPoint</Application>
  <PresentationFormat>On-screen Show (16:9)</PresentationFormat>
  <Paragraphs>1811</Paragraphs>
  <Slides>72</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72</vt:i4>
      </vt:variant>
    </vt:vector>
  </HeadingPairs>
  <TitlesOfParts>
    <vt:vector size="78" baseType="lpstr">
      <vt:lpstr>Arial</vt:lpstr>
      <vt:lpstr>Calibri</vt:lpstr>
      <vt:lpstr>Helvetica Neue</vt:lpstr>
      <vt:lpstr>SM-template-20140529</vt:lpstr>
      <vt:lpstr>Data slides</vt:lpstr>
      <vt:lpstr>Response Summary</vt:lpstr>
      <vt:lpstr>PowerPoint Presentation</vt:lpstr>
      <vt:lpstr>PowerPoint Presentation</vt:lpstr>
      <vt:lpstr>Please indicate your gender</vt:lpstr>
      <vt:lpstr> Please indicate your age range</vt:lpstr>
      <vt:lpstr> What is your current housing situation?</vt:lpstr>
      <vt:lpstr>How many adults are in your household?</vt:lpstr>
      <vt:lpstr>How many school age children are in the household?</vt:lpstr>
      <vt:lpstr> How long have you lived in Chedworth Parish?</vt:lpstr>
      <vt:lpstr>What is your postcode?</vt:lpstr>
      <vt:lpstr>PowerPoint Presentation</vt:lpstr>
      <vt:lpstr>How do you feel about living in the Parish?     1 = not good    8 = very good</vt:lpstr>
      <vt:lpstr>Do you agree or disagree with the following statements about Chedworth Parish?          (DATA TABLE)</vt:lpstr>
      <vt:lpstr>Any other comments which affect how you feel about Chedworth Parish, both good or bad.</vt:lpstr>
      <vt:lpstr>PowerPoint Presentation</vt:lpstr>
      <vt:lpstr>Do you agree that, over the next 20 years, there will be a need for more housing in Chedworth Parish? </vt:lpstr>
      <vt:lpstr>How many new homes do you think would be appropriate?</vt:lpstr>
      <vt:lpstr>When new homes are built in Chedworth Parish, which type do you think would be most suitable?        (CHART) </vt:lpstr>
      <vt:lpstr>When new homes are built, which of these do you think would be suitable or unsuitable?(DATA TABLE) </vt:lpstr>
      <vt:lpstr>Do you agree Chedworth should influence future developments in terms of design, quality, amenity, character, appearance and the natural environment?</vt:lpstr>
      <vt:lpstr>Do you agree future development in the Parish should be carbon neutral? </vt:lpstr>
      <vt:lpstr>Do you agree future development in the Parish should use locally characteristic materials?</vt:lpstr>
      <vt:lpstr>PowerPoint Presentation</vt:lpstr>
      <vt:lpstr>Which of the following could improve Chedworth’s economy and ability to offer employment?                   (CHART)</vt:lpstr>
      <vt:lpstr>Which of the following could improve Chedworth’s economy and ability to offer employment? (DATA TABLE)</vt:lpstr>
      <vt:lpstr>Where will you work post COVID 19 restrictions?</vt:lpstr>
      <vt:lpstr>Do you run a business from home?</vt:lpstr>
      <vt:lpstr>Do you see your business staying in the Parish for the next 20 years?</vt:lpstr>
      <vt:lpstr>Do you see your business staying in the parish for the next 20 years, if not why not?</vt:lpstr>
      <vt:lpstr>Other ways to improve Chedworth's economy and ability to offer employment…..</vt:lpstr>
      <vt:lpstr>How do you feel about tourism being encouraged in Chedworth?</vt:lpstr>
      <vt:lpstr>PowerPoint Presentation</vt:lpstr>
      <vt:lpstr>Do you have a broadband internet connection at your home or premises?</vt:lpstr>
      <vt:lpstr>Do you have a fibre internet connection at your home or premises?</vt:lpstr>
      <vt:lpstr>How fast is your download speed?</vt:lpstr>
      <vt:lpstr>What speed would be most acceptable for your needs?</vt:lpstr>
      <vt:lpstr>Do you use the internet for any of the following? (Data)  (Proportion – indicative only)</vt:lpstr>
      <vt:lpstr>Do you use the internet for any of the following? (Chart)                              (Proportion – indicative only) </vt:lpstr>
      <vt:lpstr>Community news and information: how important is it to you?</vt:lpstr>
      <vt:lpstr>How easy is it to find community news and information about Chedworth?</vt:lpstr>
      <vt:lpstr>How do you currently find out about events, activities, and developments in Chedworth?</vt:lpstr>
      <vt:lpstr>As sources of community news and information, how would you rate the following?                                    (CHART) </vt:lpstr>
      <vt:lpstr>As sources of community news and information, how would you rate the following?                          (DATA TABLE) </vt:lpstr>
      <vt:lpstr>PowerPoint Presentation</vt:lpstr>
      <vt:lpstr>If we were to encourage alternative energy, which would you want?</vt:lpstr>
      <vt:lpstr>If we were to encourage alternative energy, which would you want?</vt:lpstr>
      <vt:lpstr>If we were to encourage alternative energy, which would you want? </vt:lpstr>
      <vt:lpstr>Which of the following do you think need to be developed?                  (CHART)</vt:lpstr>
      <vt:lpstr>Which of the following do you think need to be improved now or in the future?                    (DATA TABLE)</vt:lpstr>
      <vt:lpstr>Which health facilities do you use?</vt:lpstr>
      <vt:lpstr>Where is your dentist?</vt:lpstr>
      <vt:lpstr>PowerPoint Presentation</vt:lpstr>
      <vt:lpstr>Which of the following facilities in the Parish do you use?                            (CHART)</vt:lpstr>
      <vt:lpstr>Which of the following facilities in the Parish do you use?                                 (DATA TABLE)</vt:lpstr>
      <vt:lpstr>Do you think the educational provision in the village is……?</vt:lpstr>
      <vt:lpstr>Do you think the play provision in the village is……?</vt:lpstr>
      <vt:lpstr>Considering play provision, what do you think is good and what could be improved?</vt:lpstr>
      <vt:lpstr>Do you think that the costs of operating Chedworth's Village Hall should be partially funded through the precept (the local part of your Council Tax)?</vt:lpstr>
      <vt:lpstr>PowerPoint Presentation</vt:lpstr>
      <vt:lpstr>Do you use the footpaths?</vt:lpstr>
      <vt:lpstr>Do you use the bridleways?</vt:lpstr>
      <vt:lpstr>Do you cycle?</vt:lpstr>
      <vt:lpstr>Do you value the views in and around Chedworth?</vt:lpstr>
      <vt:lpstr>Which view(s) are particularly important to you?</vt:lpstr>
      <vt:lpstr>Community Orchard/ Allotments/ Community Garden?</vt:lpstr>
      <vt:lpstr>PowerPoint Presentation</vt:lpstr>
      <vt:lpstr>How do you feel about our historical past being preserved for future generations?</vt:lpstr>
      <vt:lpstr>Were you aware of the Conservation Areas within the Parish? </vt:lpstr>
      <vt:lpstr>Were you aware of the Chedworth Conservation Area Statement?</vt:lpstr>
      <vt:lpstr>Are you aware of planning restrictions within the Conservation Areas?</vt:lpstr>
      <vt:lpstr>Do you think there should be more information about the Conservation Areas within the Parish? </vt:lpstr>
      <vt:lpstr>How do you feel about our wildlife being preserved for future generations?</vt:lpstr>
      <vt:lpstr>How do you feel about a Neighbourhood Plan for Chedworth? </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Microsoft Office User</cp:lastModifiedBy>
  <cp:revision>237</cp:revision>
  <dcterms:created xsi:type="dcterms:W3CDTF">2014-01-30T23:18:11Z</dcterms:created>
  <dcterms:modified xsi:type="dcterms:W3CDTF">2022-03-11T13:51:37Z</dcterms:modified>
</cp:coreProperties>
</file>